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442" r:id="rId2"/>
    <p:sldId id="464" r:id="rId3"/>
    <p:sldId id="278" r:id="rId4"/>
    <p:sldId id="309" r:id="rId5"/>
    <p:sldId id="310" r:id="rId6"/>
    <p:sldId id="311" r:id="rId7"/>
    <p:sldId id="364" r:id="rId8"/>
    <p:sldId id="313" r:id="rId9"/>
    <p:sldId id="450" r:id="rId10"/>
    <p:sldId id="390" r:id="rId11"/>
    <p:sldId id="290" r:id="rId12"/>
    <p:sldId id="443" r:id="rId13"/>
    <p:sldId id="415" r:id="rId14"/>
    <p:sldId id="365" r:id="rId15"/>
    <p:sldId id="416" r:id="rId16"/>
    <p:sldId id="451" r:id="rId17"/>
    <p:sldId id="430" r:id="rId18"/>
    <p:sldId id="418" r:id="rId19"/>
    <p:sldId id="419" r:id="rId20"/>
    <p:sldId id="420" r:id="rId21"/>
    <p:sldId id="404" r:id="rId22"/>
    <p:sldId id="305" r:id="rId23"/>
    <p:sldId id="383" r:id="rId24"/>
    <p:sldId id="444" r:id="rId25"/>
    <p:sldId id="379" r:id="rId26"/>
    <p:sldId id="355" r:id="rId27"/>
    <p:sldId id="302" r:id="rId28"/>
    <p:sldId id="401" r:id="rId29"/>
    <p:sldId id="400" r:id="rId30"/>
    <p:sldId id="298" r:id="rId31"/>
    <p:sldId id="423" r:id="rId32"/>
    <p:sldId id="334" r:id="rId33"/>
    <p:sldId id="286" r:id="rId34"/>
    <p:sldId id="287" r:id="rId35"/>
    <p:sldId id="325" r:id="rId36"/>
    <p:sldId id="288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00"/>
    <a:srgbClr val="0000CC"/>
    <a:srgbClr val="CC0000"/>
    <a:srgbClr val="000066"/>
    <a:srgbClr val="CC0066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32787"/>
    <p:restoredTop sz="90929"/>
  </p:normalViewPr>
  <p:slideViewPr>
    <p:cSldViewPr>
      <p:cViewPr>
        <p:scale>
          <a:sx n="82" d="100"/>
          <a:sy n="82" d="100"/>
        </p:scale>
        <p:origin x="200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t" anchorCtr="0" compatLnSpc="1">
            <a:prstTxWarp prst="textNoShape">
              <a:avLst/>
            </a:prstTxWarp>
          </a:bodyPr>
          <a:lstStyle>
            <a:lvl1pPr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t" anchorCtr="0" compatLnSpc="1">
            <a:prstTxWarp prst="textNoShape">
              <a:avLst/>
            </a:prstTxWarp>
          </a:bodyPr>
          <a:lstStyle>
            <a:lvl1pPr algn="r"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b" anchorCtr="0" compatLnSpc="1">
            <a:prstTxWarp prst="textNoShape">
              <a:avLst/>
            </a:prstTxWarp>
          </a:bodyPr>
          <a:lstStyle>
            <a:lvl1pPr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b" anchorCtr="0" compatLnSpc="1">
            <a:prstTxWarp prst="textNoShape">
              <a:avLst/>
            </a:prstTxWarp>
          </a:bodyPr>
          <a:lstStyle>
            <a:lvl1pPr algn="r" defTabSz="966621">
              <a:defRPr sz="1200"/>
            </a:lvl1pPr>
          </a:lstStyle>
          <a:p>
            <a:pPr>
              <a:defRPr/>
            </a:pPr>
            <a:fld id="{AD637A30-5174-46FE-B874-9E4B68BB1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5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908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t" anchorCtr="0" compatLnSpc="1">
            <a:prstTxWarp prst="textNoShape">
              <a:avLst/>
            </a:prstTxWarp>
          </a:bodyPr>
          <a:lstStyle>
            <a:lvl1pPr defTabSz="95180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9725" y="0"/>
            <a:ext cx="3192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t" anchorCtr="0" compatLnSpc="1">
            <a:prstTxWarp prst="textNoShape">
              <a:avLst/>
            </a:prstTxWarp>
          </a:bodyPr>
          <a:lstStyle>
            <a:lvl1pPr algn="r" defTabSz="95180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709613"/>
            <a:ext cx="4840287" cy="362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7263" y="4576763"/>
            <a:ext cx="5346700" cy="434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5113"/>
            <a:ext cx="31908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b" anchorCtr="0" compatLnSpc="1">
            <a:prstTxWarp prst="textNoShape">
              <a:avLst/>
            </a:prstTxWarp>
          </a:bodyPr>
          <a:lstStyle>
            <a:lvl1pPr defTabSz="95180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9725" y="9155113"/>
            <a:ext cx="3192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b" anchorCtr="0" compatLnSpc="1">
            <a:prstTxWarp prst="textNoShape">
              <a:avLst/>
            </a:prstTxWarp>
          </a:bodyPr>
          <a:lstStyle>
            <a:lvl1pPr algn="r" defTabSz="951801">
              <a:defRPr sz="1200"/>
            </a:lvl1pPr>
          </a:lstStyle>
          <a:p>
            <a:pPr>
              <a:defRPr/>
            </a:pPr>
            <a:fld id="{91882D9E-A4A7-4448-AE1C-49BB2192A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76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8B5C2-130C-4052-8B44-797DB5F76EE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518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D60AE-97F3-4404-BB25-26859C0D75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518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144" y="4560898"/>
            <a:ext cx="5366914" cy="4321197"/>
          </a:xfrm>
        </p:spPr>
        <p:txBody>
          <a:bodyPr/>
          <a:lstStyle/>
          <a:p>
            <a:r>
              <a:rPr lang="en-US"/>
              <a:t>-No backbone: nodes must self-configure into a network.</a:t>
            </a:r>
          </a:p>
          <a:p>
            <a:r>
              <a:rPr lang="en-US"/>
              <a:t>-In principle all nodes can communicate with all other nodes, but multihop routing can reduce the interference associated with direct transmission.</a:t>
            </a:r>
          </a:p>
          <a:p>
            <a:r>
              <a:rPr lang="en-US"/>
              <a:t>-Topology dynamic since nodes move around and link characteristics change.</a:t>
            </a:r>
          </a:p>
          <a:p>
            <a:r>
              <a:rPr lang="en-US"/>
              <a:t>-Applications: appliances and entertainment units in the home, community networks that bypass the Internet. Military networks for robust flexible easily-deployed network (every soldier is a node).</a:t>
            </a:r>
          </a:p>
        </p:txBody>
      </p:sp>
    </p:spTree>
    <p:extLst>
      <p:ext uri="{BB962C8B-B14F-4D97-AF65-F5344CB8AC3E}">
        <p14:creationId xmlns:p14="http://schemas.microsoft.com/office/powerpoint/2010/main" val="79547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518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219427-90B4-4C65-9FC9-596315E8427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518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586" y="4559954"/>
            <a:ext cx="5366030" cy="4321772"/>
          </a:xfrm>
          <a:noFill/>
          <a:ln w="9525"/>
        </p:spPr>
        <p:txBody>
          <a:bodyPr/>
          <a:lstStyle/>
          <a:p>
            <a:r>
              <a:rPr lang="en-US" smtClean="0"/>
              <a:t>All the sophisticated high-performance communication techniques developed since WW2 may need to be thrown out the window.</a:t>
            </a:r>
          </a:p>
          <a:p>
            <a:r>
              <a:rPr lang="en-US" smtClean="0"/>
              <a:t>By cooperating, nodes can save energy</a:t>
            </a:r>
          </a:p>
        </p:txBody>
      </p:sp>
    </p:spTree>
    <p:extLst>
      <p:ext uri="{BB962C8B-B14F-4D97-AF65-F5344CB8AC3E}">
        <p14:creationId xmlns:p14="http://schemas.microsoft.com/office/powerpoint/2010/main" val="370314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B4FB3-2C8D-4F14-B56A-D31C428C3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BC23C-5203-4AA8-B73C-069BD1332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5D9AC-B40C-4C20-B547-CE8A233BC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383DF-5B13-4FAD-807D-AE65A21CD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FFE5B-F069-4965-AAA0-8918F8DD1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E0583-F05B-4372-AE76-BF20C807A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BE518-B539-4DF5-BC50-C7FAB8980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932F1-6AAC-4C85-8FE6-E16E6D8F4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581A-F556-487D-910A-A3E585A54A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92BA0-407C-4ADB-B1DC-FBBB540AA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E4F41-9071-4BF5-8FE8-222BA7FD7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9DC9ECB-7930-4E05-A6F0-7AF3FCC2E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4613"/>
          </a:xfrm>
          <a:prstGeom prst="rect">
            <a:avLst/>
          </a:prstGeom>
          <a:gradFill rotWithShape="0">
            <a:gsLst>
              <a:gs pos="0">
                <a:srgbClr val="0000CC">
                  <a:gamma/>
                  <a:shade val="40000"/>
                  <a:invGamma/>
                </a:srgbClr>
              </a:gs>
              <a:gs pos="50000">
                <a:srgbClr val="0000CC"/>
              </a:gs>
              <a:gs pos="100000">
                <a:srgbClr val="0000CC">
                  <a:gamma/>
                  <a:shade val="4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350" y="1549400"/>
            <a:ext cx="9120188" cy="25400"/>
          </a:xfrm>
          <a:prstGeom prst="rect">
            <a:avLst/>
          </a:prstGeom>
          <a:gradFill rotWithShape="0">
            <a:gsLst>
              <a:gs pos="0">
                <a:srgbClr val="CC0000"/>
              </a:gs>
              <a:gs pos="100000">
                <a:srgbClr val="CC0000">
                  <a:gamma/>
                  <a:shade val="80000"/>
                  <a:invGamma/>
                </a:srgbClr>
              </a:gs>
            </a:gsLst>
            <a:lin ang="0" scaled="1"/>
          </a:gradFill>
          <a:ln w="127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Techni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Template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2"/>
            <a:r>
              <a:rPr lang="en-US" smtClean="0"/>
              <a:t>Test</a:t>
            </a:r>
          </a:p>
          <a:p>
            <a:pPr lvl="0"/>
            <a:endParaRPr lang="en-US" smtClean="0"/>
          </a:p>
          <a:p>
            <a:pPr lvl="0"/>
            <a:endParaRPr lang="en-US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CC0000"/>
        </a:buClr>
        <a:buSzPct val="80000"/>
        <a:buFont typeface="Wingdings" pitchFamily="2" charset="2"/>
        <a:buChar char="l"/>
        <a:defRPr sz="2800" b="1">
          <a:solidFill>
            <a:srgbClr val="0000CC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0000CC"/>
        </a:buClr>
        <a:buSzPct val="65000"/>
        <a:buFont typeface="ZapfDingbats" pitchFamily="82" charset="2"/>
        <a:buChar char="l"/>
        <a:defRPr sz="2400" b="1">
          <a:solidFill>
            <a:srgbClr val="0000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65000"/>
        <a:buFont typeface="Wingdings" pitchFamily="2" charset="2"/>
        <a:buChar char="l"/>
        <a:defRPr sz="2000" b="1">
          <a:solidFill>
            <a:srgbClr val="0000C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3" Type="http://schemas.openxmlformats.org/officeDocument/2006/relationships/image" Target="../media/image4.wmf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6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.wmf"/><Relationship Id="rId3" Type="http://schemas.openxmlformats.org/officeDocument/2006/relationships/image" Target="../media/image4.wmf"/><Relationship Id="rId7" Type="http://schemas.openxmlformats.org/officeDocument/2006/relationships/image" Target="../media/image2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8.jpeg"/><Relationship Id="rId5" Type="http://schemas.openxmlformats.org/officeDocument/2006/relationships/image" Target="../media/image34.jpeg"/><Relationship Id="rId10" Type="http://schemas.openxmlformats.org/officeDocument/2006/relationships/hyperlink" Target="http://images.google.com/imgres?imgurl=http://www.global-b2b-network.com/direct/dbimage/50034985/Cordless_Phone.jpg&amp;imgrefurl=http://www.global-b2b-network.com/b2b/88/91/1340/142858/sell_cordless_phone.html&amp;usg=__TluNDZte-8crotKkl_0eyHpG-wQ=&amp;h=360&amp;w=360&amp;sz=29&amp;hl=en&amp;start=5&amp;um=1&amp;tbnid=6dGyszhYJVZHbM:&amp;tbnh=121&amp;tbnw=121&amp;prev=/images?q=cordless+phone&amp;um=1&amp;hl=en&amp;rls=com.microsoft:*:IE-SearchBox&amp;rlz=1I7SUNA" TargetMode="External"/><Relationship Id="rId4" Type="http://schemas.openxmlformats.org/officeDocument/2006/relationships/image" Target="../media/image33.jpeg"/><Relationship Id="rId9" Type="http://schemas.openxmlformats.org/officeDocument/2006/relationships/image" Target="../media/image3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pmptoday.com/wp-content/uploads/2007/06/80211n-router-belkin.JPG&amp;imgrefurl=http://www.pmptoday.com/2007/06/15/faster-80211n-wifi-coming-brace-yourselves/&amp;usg=__BjRsRVe8TKS4NE0c1hhzZXF51Lk=&amp;h=383&amp;w=413&amp;sz=16&amp;hl=en&amp;start=29&amp;um=1&amp;tbnid=G9HSEIGDC5JC0M:&amp;tbnh=116&amp;tbnw=125&amp;prev=/images?q=802.11n&amp;start=20&amp;ndsp=20&amp;um=1&amp;hl=en&amp;rls=com.microsoft:*:IE-SearchBox&amp;rlz=1I7SUNA&amp;sa=N" TargetMode="External"/><Relationship Id="rId7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hyperlink" Target="http://images.google.com/imgres?imgurl=http://i16.photobucket.com/albums/b12/al_oasis1/sharpwirelesshdtv.jpg&amp;imgrefurl=http://blogs.inquirer.net/m-ph/2008/05/06/wireless-hdtv-now-a-reality/&amp;usg=__3kGORapDoUUn6VhY3Kgy2Xr7JUE=&amp;h=302&amp;w=435&amp;sz=43&amp;hl=en&amp;start=4&amp;um=1&amp;tbnid=7yQSBqpCacE_oM:&amp;tbnh=87&amp;tbnw=126&amp;prev=/images?q=wireless+hdtv&amp;um=1&amp;hl=en&amp;rls=com.microsoft:*:IE-SearchBox&amp;rlz=1I7SUNA&amp;sa=N" TargetMode="Externa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rdean@stanford.edu" TargetMode="External"/><Relationship Id="rId2" Type="http://schemas.openxmlformats.org/officeDocument/2006/relationships/hyperlink" Target="mailto:andrea@ee.stanford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stanford/win2020/ee359/hom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3.bin"/><Relationship Id="rId18" Type="http://schemas.openxmlformats.org/officeDocument/2006/relationships/hyperlink" Target="http://images.google.com/imgres?imgurl=http://www.craphound.com/images/il_fullxfull.17876279.jpg&amp;imgrefurl=http://ilove-boing-boing.blogspot.com/2008_03_01_archive.html&amp;usg=__qQ9cJSDj3mgl4gSWP1U-M-pydtE=&amp;h=420&amp;w=420&amp;sz=30&amp;hl=en&amp;start=4&amp;um=1&amp;tbnid=e8pI-fpA5kcuNM:&amp;tbnh=125&amp;tbnw=125&amp;prev=/images?q=mechanical+insect&amp;um=1&amp;hl=en&amp;rls=com.microsoft:*:IE-SearchBox&amp;rlz=1I7SUNA" TargetMode="External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2.bin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3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61.jpeg"/><Relationship Id="rId4" Type="http://schemas.openxmlformats.org/officeDocument/2006/relationships/image" Target="../media/image1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4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www.sciencedaily.com/images/2009/07/090714203442-large.jp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ee359-win1920-staff@lis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ext Box 4"/>
          <p:cNvSpPr txBox="1">
            <a:spLocks noChangeArrowheads="1"/>
          </p:cNvSpPr>
          <p:nvPr/>
        </p:nvSpPr>
        <p:spPr bwMode="auto">
          <a:xfrm>
            <a:off x="762000" y="228600"/>
            <a:ext cx="7737475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33CC"/>
                </a:solidFill>
              </a:rPr>
              <a:t>EE 359: Wireless Communications</a:t>
            </a:r>
            <a:endParaRPr lang="en-US" b="1">
              <a:solidFill>
                <a:srgbClr val="0033CC"/>
              </a:solidFill>
            </a:endParaRPr>
          </a:p>
        </p:txBody>
      </p:sp>
      <p:sp>
        <p:nvSpPr>
          <p:cNvPr id="1034" name="Text Box 5"/>
          <p:cNvSpPr txBox="1">
            <a:spLocks noChangeArrowheads="1"/>
          </p:cNvSpPr>
          <p:nvPr/>
        </p:nvSpPr>
        <p:spPr bwMode="auto">
          <a:xfrm>
            <a:off x="2286000" y="914400"/>
            <a:ext cx="4549775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</a:rPr>
              <a:t>Professor Andrea Goldsmith</a:t>
            </a:r>
          </a:p>
        </p:txBody>
      </p:sp>
      <p:pic>
        <p:nvPicPr>
          <p:cNvPr id="123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" y="2195752"/>
            <a:ext cx="1785938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94922"/>
              </p:ext>
            </p:extLst>
          </p:nvPr>
        </p:nvGraphicFramePr>
        <p:xfrm>
          <a:off x="1395309" y="2070339"/>
          <a:ext cx="3494088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Clip" r:id="rId4" imgW="2826720" imgH="3497040" progId="">
                  <p:embed/>
                </p:oleObj>
              </mc:Choice>
              <mc:Fallback>
                <p:oleObj name="Clip" r:id="rId4" imgW="2826720" imgH="3497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09" y="2070339"/>
                        <a:ext cx="3494088" cy="267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Line 33"/>
          <p:cNvSpPr>
            <a:spLocks noChangeShapeType="1"/>
          </p:cNvSpPr>
          <p:nvPr/>
        </p:nvSpPr>
        <p:spPr bwMode="auto">
          <a:xfrm flipV="1">
            <a:off x="2282722" y="2325927"/>
            <a:ext cx="0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26" name="AutoShape 34"/>
          <p:cNvSpPr>
            <a:spLocks noChangeArrowheads="1"/>
          </p:cNvSpPr>
          <p:nvPr/>
        </p:nvSpPr>
        <p:spPr bwMode="auto">
          <a:xfrm flipV="1">
            <a:off x="2196997" y="2300527"/>
            <a:ext cx="185737" cy="1270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27" name="Line 35"/>
          <p:cNvSpPr>
            <a:spLocks noChangeShapeType="1"/>
          </p:cNvSpPr>
          <p:nvPr/>
        </p:nvSpPr>
        <p:spPr bwMode="auto">
          <a:xfrm flipH="1">
            <a:off x="1574697" y="2376727"/>
            <a:ext cx="546100" cy="19954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28" name="Line 3"/>
          <p:cNvSpPr>
            <a:spLocks noChangeShapeType="1"/>
          </p:cNvSpPr>
          <p:nvPr/>
        </p:nvSpPr>
        <p:spPr bwMode="auto">
          <a:xfrm flipV="1">
            <a:off x="347802" y="5890302"/>
            <a:ext cx="54975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129" name="Group 11"/>
          <p:cNvGrpSpPr>
            <a:grpSpLocks/>
          </p:cNvGrpSpPr>
          <p:nvPr/>
        </p:nvGrpSpPr>
        <p:grpSpPr bwMode="auto">
          <a:xfrm>
            <a:off x="779089" y="6042334"/>
            <a:ext cx="2309812" cy="420688"/>
            <a:chOff x="1966" y="2585"/>
            <a:chExt cx="1373" cy="308"/>
          </a:xfrm>
        </p:grpSpPr>
        <p:graphicFrame>
          <p:nvGraphicFramePr>
            <p:cNvPr id="130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3" name="Clip" r:id="rId6" imgW="6544800" imgH="1706400" progId="">
                    <p:embed/>
                  </p:oleObj>
                </mc:Choice>
                <mc:Fallback>
                  <p:oleObj name="Clip" r:id="rId6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2734"/>
                          <a:ext cx="648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4" name="Clip" r:id="rId8" imgW="6544800" imgH="1706400" progId="">
                    <p:embed/>
                  </p:oleObj>
                </mc:Choice>
                <mc:Fallback>
                  <p:oleObj name="Clip" r:id="rId8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2734"/>
                          <a:ext cx="649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33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34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35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136" name="Line 18"/>
          <p:cNvSpPr>
            <a:spLocks noChangeShapeType="1"/>
          </p:cNvSpPr>
          <p:nvPr/>
        </p:nvSpPr>
        <p:spPr bwMode="auto">
          <a:xfrm flipV="1">
            <a:off x="379992" y="6582725"/>
            <a:ext cx="54991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137" name="Group 19"/>
          <p:cNvGrpSpPr>
            <a:grpSpLocks/>
          </p:cNvGrpSpPr>
          <p:nvPr/>
        </p:nvGrpSpPr>
        <p:grpSpPr bwMode="auto">
          <a:xfrm>
            <a:off x="3304315" y="5114017"/>
            <a:ext cx="184150" cy="746125"/>
            <a:chOff x="3267" y="2423"/>
            <a:chExt cx="111" cy="544"/>
          </a:xfrm>
        </p:grpSpPr>
        <p:sp>
          <p:nvSpPr>
            <p:cNvPr id="138" name="Rectangle 20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139" name="Group 21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140" name="Line 22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41" name="AutoShape 23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grpSp>
        <p:nvGrpSpPr>
          <p:cNvPr id="142" name="Group 24"/>
          <p:cNvGrpSpPr>
            <a:grpSpLocks/>
          </p:cNvGrpSpPr>
          <p:nvPr/>
        </p:nvGrpSpPr>
        <p:grpSpPr bwMode="auto">
          <a:xfrm>
            <a:off x="4898165" y="5114017"/>
            <a:ext cx="187325" cy="746125"/>
            <a:chOff x="3267" y="2423"/>
            <a:chExt cx="111" cy="544"/>
          </a:xfrm>
        </p:grpSpPr>
        <p:sp>
          <p:nvSpPr>
            <p:cNvPr id="143" name="Rectangle 25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144" name="Group 29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145" name="Line 27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46" name="AutoShape 28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sp>
        <p:nvSpPr>
          <p:cNvPr id="147" name="Line 31"/>
          <p:cNvSpPr>
            <a:spLocks noChangeShapeType="1"/>
          </p:cNvSpPr>
          <p:nvPr/>
        </p:nvSpPr>
        <p:spPr bwMode="auto">
          <a:xfrm flipV="1">
            <a:off x="1218382" y="5204504"/>
            <a:ext cx="2024021" cy="8153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48" name="Line 36"/>
          <p:cNvSpPr>
            <a:spLocks noChangeShapeType="1"/>
          </p:cNvSpPr>
          <p:nvPr/>
        </p:nvSpPr>
        <p:spPr bwMode="auto">
          <a:xfrm flipH="1">
            <a:off x="2442270" y="5277528"/>
            <a:ext cx="80013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49" name="Line 37"/>
          <p:cNvSpPr>
            <a:spLocks noChangeShapeType="1"/>
          </p:cNvSpPr>
          <p:nvPr/>
        </p:nvSpPr>
        <p:spPr bwMode="auto">
          <a:xfrm flipH="1">
            <a:off x="4060055" y="5204504"/>
            <a:ext cx="806360" cy="82945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0" name="Line 38"/>
          <p:cNvSpPr>
            <a:spLocks noChangeShapeType="1"/>
          </p:cNvSpPr>
          <p:nvPr/>
        </p:nvSpPr>
        <p:spPr bwMode="auto">
          <a:xfrm>
            <a:off x="5085491" y="5277528"/>
            <a:ext cx="21252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1" name="Line 40"/>
          <p:cNvSpPr>
            <a:spLocks noChangeShapeType="1"/>
          </p:cNvSpPr>
          <p:nvPr/>
        </p:nvSpPr>
        <p:spPr bwMode="auto">
          <a:xfrm>
            <a:off x="3534503" y="5129892"/>
            <a:ext cx="1300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2" name="Line 43"/>
          <p:cNvSpPr>
            <a:spLocks noChangeShapeType="1"/>
          </p:cNvSpPr>
          <p:nvPr/>
        </p:nvSpPr>
        <p:spPr bwMode="auto">
          <a:xfrm>
            <a:off x="4177732" y="6096948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3" name="Rectangle 46"/>
          <p:cNvSpPr>
            <a:spLocks noChangeArrowheads="1"/>
          </p:cNvSpPr>
          <p:nvPr/>
        </p:nvSpPr>
        <p:spPr bwMode="auto">
          <a:xfrm>
            <a:off x="3033609" y="4397614"/>
            <a:ext cx="157163" cy="200025"/>
          </a:xfrm>
          <a:prstGeom prst="rect">
            <a:avLst/>
          </a:prstGeom>
          <a:solidFill>
            <a:srgbClr val="0F6FC6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154" name="Line 47"/>
          <p:cNvSpPr>
            <a:spLocks noChangeShapeType="1"/>
          </p:cNvSpPr>
          <p:nvPr/>
        </p:nvSpPr>
        <p:spPr bwMode="auto">
          <a:xfrm>
            <a:off x="3119334" y="4302364"/>
            <a:ext cx="0" cy="123825"/>
          </a:xfrm>
          <a:prstGeom prst="line">
            <a:avLst/>
          </a:prstGeom>
          <a:noFill/>
          <a:ln w="28575">
            <a:solidFill>
              <a:srgbClr val="0F6FC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155" name="Line 51"/>
          <p:cNvSpPr>
            <a:spLocks noChangeShapeType="1"/>
          </p:cNvSpPr>
          <p:nvPr/>
        </p:nvSpPr>
        <p:spPr bwMode="auto">
          <a:xfrm>
            <a:off x="2292247" y="2357677"/>
            <a:ext cx="239712" cy="206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6" name="Line 53"/>
          <p:cNvSpPr>
            <a:spLocks noChangeShapeType="1"/>
          </p:cNvSpPr>
          <p:nvPr/>
        </p:nvSpPr>
        <p:spPr bwMode="auto">
          <a:xfrm>
            <a:off x="2330347" y="2381489"/>
            <a:ext cx="714375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7" name="Line 54"/>
          <p:cNvSpPr>
            <a:spLocks noChangeShapeType="1"/>
          </p:cNvSpPr>
          <p:nvPr/>
        </p:nvSpPr>
        <p:spPr bwMode="auto">
          <a:xfrm>
            <a:off x="2574822" y="4373802"/>
            <a:ext cx="485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423759" y="4430952"/>
            <a:ext cx="2239963" cy="1039812"/>
            <a:chOff x="415199" y="4488305"/>
            <a:chExt cx="2239963" cy="1039812"/>
          </a:xfrm>
        </p:grpSpPr>
        <p:grpSp>
          <p:nvGrpSpPr>
            <p:cNvPr id="159" name="Group 51"/>
            <p:cNvGrpSpPr>
              <a:grpSpLocks/>
            </p:cNvGrpSpPr>
            <p:nvPr/>
          </p:nvGrpSpPr>
          <p:grpSpPr bwMode="auto">
            <a:xfrm>
              <a:off x="2497999" y="4508942"/>
              <a:ext cx="157163" cy="295275"/>
              <a:chOff x="4431" y="3005"/>
              <a:chExt cx="99" cy="186"/>
            </a:xfrm>
          </p:grpSpPr>
          <p:sp>
            <p:nvSpPr>
              <p:cNvPr id="183" name="Rectangle 49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84" name="Line 50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160" name="Line 52"/>
            <p:cNvSpPr>
              <a:spLocks noChangeShapeType="1"/>
            </p:cNvSpPr>
            <p:nvPr/>
          </p:nvSpPr>
          <p:spPr bwMode="auto">
            <a:xfrm flipV="1">
              <a:off x="1566137" y="4513705"/>
              <a:ext cx="957262" cy="444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1" name="Rectangle 55"/>
            <p:cNvSpPr>
              <a:spLocks noChangeArrowheads="1"/>
            </p:cNvSpPr>
            <p:nvPr/>
          </p:nvSpPr>
          <p:spPr bwMode="auto">
            <a:xfrm>
              <a:off x="1481999" y="4574030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2" name="Line 56"/>
            <p:cNvSpPr>
              <a:spLocks noChangeShapeType="1"/>
            </p:cNvSpPr>
            <p:nvPr/>
          </p:nvSpPr>
          <p:spPr bwMode="auto">
            <a:xfrm>
              <a:off x="1548674" y="4488305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3" name="Rectangle 57"/>
            <p:cNvSpPr>
              <a:spLocks noChangeArrowheads="1"/>
            </p:cNvSpPr>
            <p:nvPr/>
          </p:nvSpPr>
          <p:spPr bwMode="auto">
            <a:xfrm>
              <a:off x="1275624" y="5042342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4" name="Line 58"/>
            <p:cNvSpPr>
              <a:spLocks noChangeShapeType="1"/>
            </p:cNvSpPr>
            <p:nvPr/>
          </p:nvSpPr>
          <p:spPr bwMode="auto">
            <a:xfrm>
              <a:off x="1356587" y="49423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165" name="Group 59"/>
            <p:cNvGrpSpPr>
              <a:grpSpLocks/>
            </p:cNvGrpSpPr>
            <p:nvPr/>
          </p:nvGrpSpPr>
          <p:grpSpPr bwMode="auto">
            <a:xfrm>
              <a:off x="415199" y="4666105"/>
              <a:ext cx="157163" cy="295275"/>
              <a:chOff x="4431" y="3005"/>
              <a:chExt cx="99" cy="186"/>
            </a:xfrm>
          </p:grpSpPr>
          <p:sp>
            <p:nvSpPr>
              <p:cNvPr id="181" name="Rectangle 60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82" name="Line 61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166" name="Rectangle 62"/>
            <p:cNvSpPr>
              <a:spLocks noChangeArrowheads="1"/>
            </p:cNvSpPr>
            <p:nvPr/>
          </p:nvSpPr>
          <p:spPr bwMode="auto">
            <a:xfrm>
              <a:off x="899387" y="4710555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7" name="Line 63"/>
            <p:cNvSpPr>
              <a:spLocks noChangeShapeType="1"/>
            </p:cNvSpPr>
            <p:nvPr/>
          </p:nvSpPr>
          <p:spPr bwMode="auto">
            <a:xfrm>
              <a:off x="966062" y="46248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8" name="Rectangle 64"/>
            <p:cNvSpPr>
              <a:spLocks noChangeArrowheads="1"/>
            </p:cNvSpPr>
            <p:nvPr/>
          </p:nvSpPr>
          <p:spPr bwMode="auto">
            <a:xfrm>
              <a:off x="1651862" y="53280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9" name="Line 65"/>
            <p:cNvSpPr>
              <a:spLocks noChangeShapeType="1"/>
            </p:cNvSpPr>
            <p:nvPr/>
          </p:nvSpPr>
          <p:spPr bwMode="auto">
            <a:xfrm>
              <a:off x="1732824" y="5228080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0" name="Rectangle 66"/>
            <p:cNvSpPr>
              <a:spLocks noChangeArrowheads="1"/>
            </p:cNvSpPr>
            <p:nvPr/>
          </p:nvSpPr>
          <p:spPr bwMode="auto">
            <a:xfrm>
              <a:off x="746987" y="53026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1" name="Line 67"/>
            <p:cNvSpPr>
              <a:spLocks noChangeShapeType="1"/>
            </p:cNvSpPr>
            <p:nvPr/>
          </p:nvSpPr>
          <p:spPr bwMode="auto">
            <a:xfrm>
              <a:off x="832712" y="5207442"/>
              <a:ext cx="0" cy="123825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2" name="Line 68"/>
            <p:cNvSpPr>
              <a:spLocks noChangeShapeType="1"/>
            </p:cNvSpPr>
            <p:nvPr/>
          </p:nvSpPr>
          <p:spPr bwMode="auto">
            <a:xfrm>
              <a:off x="561249" y="4677217"/>
              <a:ext cx="330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3" name="Line 69"/>
            <p:cNvSpPr>
              <a:spLocks noChangeShapeType="1"/>
            </p:cNvSpPr>
            <p:nvPr/>
          </p:nvSpPr>
          <p:spPr bwMode="auto">
            <a:xfrm flipV="1">
              <a:off x="1010512" y="4527992"/>
              <a:ext cx="450850" cy="1190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4" name="Line 70"/>
            <p:cNvSpPr>
              <a:spLocks noChangeShapeType="1"/>
            </p:cNvSpPr>
            <p:nvPr/>
          </p:nvSpPr>
          <p:spPr bwMode="auto">
            <a:xfrm>
              <a:off x="1520099" y="4602605"/>
              <a:ext cx="180975" cy="584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5" name="Line 71"/>
            <p:cNvSpPr>
              <a:spLocks noChangeShapeType="1"/>
            </p:cNvSpPr>
            <p:nvPr/>
          </p:nvSpPr>
          <p:spPr bwMode="auto">
            <a:xfrm>
              <a:off x="546962" y="4737542"/>
              <a:ext cx="223837" cy="4492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6" name="Line 72"/>
            <p:cNvSpPr>
              <a:spLocks noChangeShapeType="1"/>
            </p:cNvSpPr>
            <p:nvPr/>
          </p:nvSpPr>
          <p:spPr bwMode="auto">
            <a:xfrm flipV="1">
              <a:off x="770799" y="4616892"/>
              <a:ext cx="165100" cy="5254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7" name="Line 73"/>
            <p:cNvSpPr>
              <a:spLocks noChangeShapeType="1"/>
            </p:cNvSpPr>
            <p:nvPr/>
          </p:nvSpPr>
          <p:spPr bwMode="auto">
            <a:xfrm>
              <a:off x="966062" y="4647055"/>
              <a:ext cx="330200" cy="33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8" name="Line 74"/>
            <p:cNvSpPr>
              <a:spLocks noChangeShapeType="1"/>
            </p:cNvSpPr>
            <p:nvPr/>
          </p:nvSpPr>
          <p:spPr bwMode="auto">
            <a:xfrm flipV="1">
              <a:off x="831124" y="4991542"/>
              <a:ext cx="388938" cy="165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9" name="Line 75"/>
            <p:cNvSpPr>
              <a:spLocks noChangeShapeType="1"/>
            </p:cNvSpPr>
            <p:nvPr/>
          </p:nvSpPr>
          <p:spPr bwMode="auto">
            <a:xfrm>
              <a:off x="1385162" y="4977255"/>
              <a:ext cx="285750" cy="255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80" name="Line 76"/>
            <p:cNvSpPr>
              <a:spLocks noChangeShapeType="1"/>
            </p:cNvSpPr>
            <p:nvPr/>
          </p:nvSpPr>
          <p:spPr bwMode="auto">
            <a:xfrm flipV="1">
              <a:off x="1739174" y="4604192"/>
              <a:ext cx="760413" cy="538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185" name="Rectangle 78"/>
          <p:cNvSpPr>
            <a:spLocks noChangeArrowheads="1"/>
          </p:cNvSpPr>
          <p:nvPr/>
        </p:nvSpPr>
        <p:spPr bwMode="auto">
          <a:xfrm>
            <a:off x="3114572" y="3049827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6" name="Line 79"/>
          <p:cNvSpPr>
            <a:spLocks noChangeShapeType="1"/>
          </p:cNvSpPr>
          <p:nvPr/>
        </p:nvSpPr>
        <p:spPr bwMode="auto">
          <a:xfrm>
            <a:off x="3200297" y="295457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7" name="Rectangle 81"/>
          <p:cNvSpPr>
            <a:spLocks noChangeArrowheads="1"/>
          </p:cNvSpPr>
          <p:nvPr/>
        </p:nvSpPr>
        <p:spPr bwMode="auto">
          <a:xfrm>
            <a:off x="3881334" y="2002077"/>
            <a:ext cx="157163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8" name="Line 82"/>
          <p:cNvSpPr>
            <a:spLocks noChangeShapeType="1"/>
          </p:cNvSpPr>
          <p:nvPr/>
        </p:nvSpPr>
        <p:spPr bwMode="auto">
          <a:xfrm>
            <a:off x="3967059" y="190682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9" name="Rectangle 84"/>
          <p:cNvSpPr>
            <a:spLocks noChangeArrowheads="1"/>
          </p:cNvSpPr>
          <p:nvPr/>
        </p:nvSpPr>
        <p:spPr bwMode="auto">
          <a:xfrm>
            <a:off x="2847872" y="2140189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0" name="Line 85"/>
          <p:cNvSpPr>
            <a:spLocks noChangeShapeType="1"/>
          </p:cNvSpPr>
          <p:nvPr/>
        </p:nvSpPr>
        <p:spPr bwMode="auto">
          <a:xfrm>
            <a:off x="2933597" y="2044939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1" name="Line 86"/>
          <p:cNvSpPr>
            <a:spLocks noChangeShapeType="1"/>
          </p:cNvSpPr>
          <p:nvPr/>
        </p:nvSpPr>
        <p:spPr bwMode="auto">
          <a:xfrm flipV="1">
            <a:off x="2408134" y="2121139"/>
            <a:ext cx="471488" cy="1714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2" name="Line 87"/>
          <p:cNvSpPr>
            <a:spLocks noChangeShapeType="1"/>
          </p:cNvSpPr>
          <p:nvPr/>
        </p:nvSpPr>
        <p:spPr bwMode="auto">
          <a:xfrm flipV="1">
            <a:off x="2965347" y="1992552"/>
            <a:ext cx="914400" cy="71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3" name="Line 88"/>
          <p:cNvSpPr>
            <a:spLocks noChangeShapeType="1"/>
          </p:cNvSpPr>
          <p:nvPr/>
        </p:nvSpPr>
        <p:spPr bwMode="auto">
          <a:xfrm>
            <a:off x="2965347" y="2106852"/>
            <a:ext cx="225425" cy="847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4" name="Line 89"/>
          <p:cNvSpPr>
            <a:spLocks noChangeShapeType="1"/>
          </p:cNvSpPr>
          <p:nvPr/>
        </p:nvSpPr>
        <p:spPr bwMode="auto">
          <a:xfrm flipV="1">
            <a:off x="3222522" y="1992552"/>
            <a:ext cx="671512" cy="828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195" name="Picture 11" descr="http://www.fotosearch.com/bthumb/IMZ/IMZ405/sps063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86660" y="4392094"/>
            <a:ext cx="583827" cy="57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Rectangle 51"/>
          <p:cNvSpPr>
            <a:spLocks noChangeArrowheads="1"/>
          </p:cNvSpPr>
          <p:nvPr/>
        </p:nvSpPr>
        <p:spPr bwMode="auto">
          <a:xfrm>
            <a:off x="1104797" y="32101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7" name="Line 52"/>
          <p:cNvSpPr>
            <a:spLocks noChangeShapeType="1"/>
          </p:cNvSpPr>
          <p:nvPr/>
        </p:nvSpPr>
        <p:spPr bwMode="auto">
          <a:xfrm>
            <a:off x="1144484" y="3162539"/>
            <a:ext cx="1588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82522" y="35356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722209" y="3487977"/>
            <a:ext cx="1588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1046059" y="3511789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1" name="Line 56"/>
          <p:cNvSpPr>
            <a:spLocks noChangeShapeType="1"/>
          </p:cNvSpPr>
          <p:nvPr/>
        </p:nvSpPr>
        <p:spPr bwMode="auto">
          <a:xfrm>
            <a:off x="1087334" y="3467339"/>
            <a:ext cx="0" cy="587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572984" y="3235564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3" name="Line 58"/>
          <p:cNvSpPr>
            <a:spLocks noChangeShapeType="1"/>
          </p:cNvSpPr>
          <p:nvPr/>
        </p:nvSpPr>
        <p:spPr bwMode="auto">
          <a:xfrm>
            <a:off x="611084" y="31879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4" name="Rectangle 59"/>
          <p:cNvSpPr>
            <a:spLocks noChangeArrowheads="1"/>
          </p:cNvSpPr>
          <p:nvPr/>
        </p:nvSpPr>
        <p:spPr bwMode="auto">
          <a:xfrm>
            <a:off x="866672" y="3118089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5" name="Line 60"/>
          <p:cNvSpPr>
            <a:spLocks noChangeShapeType="1"/>
          </p:cNvSpPr>
          <p:nvPr/>
        </p:nvSpPr>
        <p:spPr bwMode="auto">
          <a:xfrm>
            <a:off x="904772" y="3070464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6" name="Rectangle 61"/>
          <p:cNvSpPr>
            <a:spLocks noChangeArrowheads="1"/>
          </p:cNvSpPr>
          <p:nvPr/>
        </p:nvSpPr>
        <p:spPr bwMode="auto">
          <a:xfrm>
            <a:off x="866672" y="3668952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7" name="Line 62"/>
          <p:cNvSpPr>
            <a:spLocks noChangeShapeType="1"/>
          </p:cNvSpPr>
          <p:nvPr/>
        </p:nvSpPr>
        <p:spPr bwMode="auto">
          <a:xfrm>
            <a:off x="904772" y="3621327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8" name="Line 63"/>
          <p:cNvSpPr>
            <a:spLocks noChangeShapeType="1"/>
          </p:cNvSpPr>
          <p:nvPr/>
        </p:nvSpPr>
        <p:spPr bwMode="auto">
          <a:xfrm flipV="1">
            <a:off x="650772" y="3114914"/>
            <a:ext cx="206375" cy="889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9" name="Line 64"/>
          <p:cNvSpPr>
            <a:spLocks noChangeShapeType="1"/>
          </p:cNvSpPr>
          <p:nvPr/>
        </p:nvSpPr>
        <p:spPr bwMode="auto">
          <a:xfrm flipH="1">
            <a:off x="930172" y="3500677"/>
            <a:ext cx="123825" cy="14922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0" name="Line 65"/>
          <p:cNvSpPr>
            <a:spLocks noChangeShapeType="1"/>
          </p:cNvSpPr>
          <p:nvPr/>
        </p:nvSpPr>
        <p:spPr bwMode="auto">
          <a:xfrm>
            <a:off x="639659" y="3294302"/>
            <a:ext cx="53975" cy="1841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1" name="Line 66"/>
          <p:cNvSpPr>
            <a:spLocks noChangeShapeType="1"/>
          </p:cNvSpPr>
          <p:nvPr/>
        </p:nvSpPr>
        <p:spPr bwMode="auto">
          <a:xfrm flipH="1">
            <a:off x="1079397" y="3213339"/>
            <a:ext cx="28575" cy="2444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2" name="Line 67"/>
          <p:cNvSpPr>
            <a:spLocks noChangeShapeType="1"/>
          </p:cNvSpPr>
          <p:nvPr/>
        </p:nvSpPr>
        <p:spPr bwMode="auto">
          <a:xfrm>
            <a:off x="946047" y="3075227"/>
            <a:ext cx="165100" cy="1079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750784" y="3480039"/>
            <a:ext cx="166688" cy="1095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4" name="Line 69"/>
          <p:cNvSpPr>
            <a:spLocks noChangeShapeType="1"/>
          </p:cNvSpPr>
          <p:nvPr/>
        </p:nvSpPr>
        <p:spPr bwMode="auto">
          <a:xfrm flipH="1">
            <a:off x="769834" y="3145077"/>
            <a:ext cx="109538" cy="3190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" name="Line 70"/>
          <p:cNvSpPr>
            <a:spLocks noChangeShapeType="1"/>
          </p:cNvSpPr>
          <p:nvPr/>
        </p:nvSpPr>
        <p:spPr bwMode="auto">
          <a:xfrm flipH="1">
            <a:off x="788884" y="3203814"/>
            <a:ext cx="288925" cy="300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6" name="Line 71"/>
          <p:cNvSpPr>
            <a:spLocks noChangeShapeType="1"/>
          </p:cNvSpPr>
          <p:nvPr/>
        </p:nvSpPr>
        <p:spPr bwMode="auto">
          <a:xfrm flipH="1" flipV="1">
            <a:off x="676172" y="3262552"/>
            <a:ext cx="350837" cy="1905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7" name="Rectangle 53"/>
          <p:cNvSpPr>
            <a:spLocks noChangeArrowheads="1"/>
          </p:cNvSpPr>
          <p:nvPr/>
        </p:nvSpPr>
        <p:spPr bwMode="auto">
          <a:xfrm>
            <a:off x="757134" y="2772014"/>
            <a:ext cx="76200" cy="93663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8" name="Line 54"/>
          <p:cNvSpPr>
            <a:spLocks noChangeShapeType="1"/>
          </p:cNvSpPr>
          <p:nvPr/>
        </p:nvSpPr>
        <p:spPr bwMode="auto">
          <a:xfrm>
            <a:off x="796822" y="2722802"/>
            <a:ext cx="1587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9" name="Rectangle 59"/>
          <p:cNvSpPr>
            <a:spLocks noChangeArrowheads="1"/>
          </p:cNvSpPr>
          <p:nvPr/>
        </p:nvSpPr>
        <p:spPr bwMode="auto">
          <a:xfrm>
            <a:off x="939697" y="23545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0" name="Line 60"/>
          <p:cNvSpPr>
            <a:spLocks noChangeShapeType="1"/>
          </p:cNvSpPr>
          <p:nvPr/>
        </p:nvSpPr>
        <p:spPr bwMode="auto">
          <a:xfrm>
            <a:off x="979384" y="2306877"/>
            <a:ext cx="3175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1" name="Rectangle 61"/>
          <p:cNvSpPr>
            <a:spLocks noChangeArrowheads="1"/>
          </p:cNvSpPr>
          <p:nvPr/>
        </p:nvSpPr>
        <p:spPr bwMode="auto">
          <a:xfrm>
            <a:off x="847622" y="29053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2" name="Line 62"/>
          <p:cNvSpPr>
            <a:spLocks noChangeShapeType="1"/>
          </p:cNvSpPr>
          <p:nvPr/>
        </p:nvSpPr>
        <p:spPr bwMode="auto">
          <a:xfrm>
            <a:off x="979384" y="28577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3" name="Line 68"/>
          <p:cNvSpPr>
            <a:spLocks noChangeShapeType="1"/>
          </p:cNvSpPr>
          <p:nvPr/>
        </p:nvSpPr>
        <p:spPr bwMode="auto">
          <a:xfrm>
            <a:off x="825397" y="2718039"/>
            <a:ext cx="85725" cy="173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4" name="Line 69"/>
          <p:cNvSpPr>
            <a:spLocks noChangeShapeType="1"/>
          </p:cNvSpPr>
          <p:nvPr/>
        </p:nvSpPr>
        <p:spPr bwMode="auto">
          <a:xfrm flipH="1">
            <a:off x="844447" y="2381489"/>
            <a:ext cx="111125" cy="3206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5" name="Line 70"/>
          <p:cNvSpPr>
            <a:spLocks noChangeShapeType="1"/>
          </p:cNvSpPr>
          <p:nvPr/>
        </p:nvSpPr>
        <p:spPr bwMode="auto">
          <a:xfrm>
            <a:off x="1160359" y="3173652"/>
            <a:ext cx="396875" cy="120015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aphicFrame>
        <p:nvGraphicFramePr>
          <p:cNvPr id="2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668216"/>
              </p:ext>
            </p:extLst>
          </p:nvPr>
        </p:nvGraphicFramePr>
        <p:xfrm>
          <a:off x="1758847" y="1681402"/>
          <a:ext cx="3333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Clip" r:id="rId10" imgW="5317920" imgH="3085560" progId="">
                  <p:embed/>
                </p:oleObj>
              </mc:Choice>
              <mc:Fallback>
                <p:oleObj name="Clip" r:id="rId10" imgW="5317920" imgH="308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847" y="1681402"/>
                        <a:ext cx="333375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239945"/>
              </p:ext>
            </p:extLst>
          </p:nvPr>
        </p:nvGraphicFramePr>
        <p:xfrm>
          <a:off x="401534" y="1697277"/>
          <a:ext cx="334963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" name="Clip" r:id="rId12" imgW="5317920" imgH="3085560" progId="">
                  <p:embed/>
                </p:oleObj>
              </mc:Choice>
              <mc:Fallback>
                <p:oleObj name="Clip" r:id="rId12" imgW="5317920" imgH="308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34" y="1697277"/>
                        <a:ext cx="334963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" name="Line 87"/>
          <p:cNvSpPr>
            <a:spLocks noChangeShapeType="1"/>
          </p:cNvSpPr>
          <p:nvPr/>
        </p:nvSpPr>
        <p:spPr bwMode="auto">
          <a:xfrm>
            <a:off x="2019197" y="1906827"/>
            <a:ext cx="849312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9" name="Line 69"/>
          <p:cNvSpPr>
            <a:spLocks noChangeShapeType="1"/>
          </p:cNvSpPr>
          <p:nvPr/>
        </p:nvSpPr>
        <p:spPr bwMode="auto">
          <a:xfrm flipH="1">
            <a:off x="1065109" y="1910002"/>
            <a:ext cx="836613" cy="4587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0" name="Line 35"/>
          <p:cNvSpPr>
            <a:spLocks noChangeShapeType="1"/>
          </p:cNvSpPr>
          <p:nvPr/>
        </p:nvSpPr>
        <p:spPr bwMode="auto">
          <a:xfrm>
            <a:off x="3987698" y="2002078"/>
            <a:ext cx="902351" cy="23578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1" name="Line 69"/>
          <p:cNvSpPr>
            <a:spLocks noChangeShapeType="1"/>
          </p:cNvSpPr>
          <p:nvPr/>
        </p:nvSpPr>
        <p:spPr bwMode="auto">
          <a:xfrm flipH="1">
            <a:off x="782283" y="1766981"/>
            <a:ext cx="1018620" cy="4667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232" name="Picture 20" descr="C:\Program Files\Common Files\Microsoft Shared\Clipart\cagcat50\bd05552_.wm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83944" y="4748241"/>
            <a:ext cx="957449" cy="72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" name="Line 35"/>
          <p:cNvSpPr>
            <a:spLocks noChangeShapeType="1"/>
          </p:cNvSpPr>
          <p:nvPr/>
        </p:nvSpPr>
        <p:spPr bwMode="auto">
          <a:xfrm>
            <a:off x="5072930" y="4500578"/>
            <a:ext cx="534571" cy="4079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4" name="Line 53"/>
          <p:cNvSpPr>
            <a:spLocks noChangeShapeType="1"/>
          </p:cNvSpPr>
          <p:nvPr/>
        </p:nvSpPr>
        <p:spPr bwMode="auto">
          <a:xfrm>
            <a:off x="3143929" y="2998123"/>
            <a:ext cx="269013" cy="205109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35" name="Group 11"/>
          <p:cNvGrpSpPr>
            <a:grpSpLocks/>
          </p:cNvGrpSpPr>
          <p:nvPr/>
        </p:nvGrpSpPr>
        <p:grpSpPr bwMode="auto">
          <a:xfrm>
            <a:off x="3618419" y="6060825"/>
            <a:ext cx="2309812" cy="420688"/>
            <a:chOff x="1966" y="2585"/>
            <a:chExt cx="1373" cy="308"/>
          </a:xfrm>
        </p:grpSpPr>
        <p:graphicFrame>
          <p:nvGraphicFramePr>
            <p:cNvPr id="236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7" name="Clip" r:id="rId14" imgW="6544800" imgH="1706400" progId="">
                    <p:embed/>
                  </p:oleObj>
                </mc:Choice>
                <mc:Fallback>
                  <p:oleObj name="Clip" r:id="rId14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2734"/>
                          <a:ext cx="648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7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8" name="Clip" r:id="rId15" imgW="6544800" imgH="1706400" progId="">
                    <p:embed/>
                  </p:oleObj>
                </mc:Choice>
                <mc:Fallback>
                  <p:oleObj name="Clip" r:id="rId15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2734"/>
                          <a:ext cx="649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39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0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1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242" name="Text Box 43"/>
          <p:cNvSpPr txBox="1">
            <a:spLocks noChangeArrowheads="1"/>
          </p:cNvSpPr>
          <p:nvPr/>
        </p:nvSpPr>
        <p:spPr bwMode="auto">
          <a:xfrm>
            <a:off x="6417123" y="4454928"/>
            <a:ext cx="287655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Next-Gen Cellular/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WiFi</a:t>
            </a:r>
            <a:endParaRPr lang="en-US" sz="2000" b="1" dirty="0" smtClean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</a:t>
            </a:r>
            <a:r>
              <a:rPr lang="en-US" sz="2000" b="1" dirty="0">
                <a:solidFill>
                  <a:srgbClr val="0000FF"/>
                </a:solidFill>
                <a:latin typeface="Calibri"/>
              </a:rPr>
              <a:t>Homes/Spaces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Autonomous Cars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Cities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Body-Area Networks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Internet of Things</a:t>
            </a:r>
            <a:endParaRPr lang="en-US" sz="2000" b="1" dirty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alibri"/>
              </a:rPr>
              <a:t>All this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and more …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3" name="Line 43"/>
          <p:cNvSpPr>
            <a:spLocks noChangeShapeType="1"/>
          </p:cNvSpPr>
          <p:nvPr/>
        </p:nvSpPr>
        <p:spPr bwMode="auto">
          <a:xfrm>
            <a:off x="1389983" y="6080536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5340215" y="4372214"/>
            <a:ext cx="3576993" cy="539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5179" y="1828800"/>
            <a:ext cx="3279932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Rescheduling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458200" cy="434340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No </a:t>
            </a:r>
            <a:r>
              <a:rPr lang="en-US" sz="2400" dirty="0">
                <a:latin typeface="Times New Roman" panose="02020603050405020304" pitchFamily="18" charset="0"/>
                <a:ea typeface="MS Mincho" panose="02020609040205080304" pitchFamily="49" charset="-128"/>
              </a:rPr>
              <a:t>lectures Thu 1/16, Tue 2/4, Thu 2/20 and Thu 3/5. </a:t>
            </a:r>
            <a:endParaRPr lang="en-US" sz="24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800100" lvl="2"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ea typeface="MS Mincho" panose="02020609040205080304" pitchFamily="49" charset="-128"/>
              </a:rPr>
              <a:t>lectures are tentatively rescheduled as:</a:t>
            </a:r>
          </a:p>
          <a:p>
            <a:pPr marL="40005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Lecture </a:t>
            </a:r>
            <a:r>
              <a:rPr lang="en-US" sz="2000" dirty="0">
                <a:latin typeface="Times New Roman" panose="02020603050405020304" pitchFamily="18" charset="0"/>
                <a:ea typeface="MS Mincho" panose="02020609040205080304" pitchFamily="49" charset="-128"/>
              </a:rPr>
              <a:t>on Thu 1/16 is rescheduled to Fri 1/17 at lunch</a:t>
            </a:r>
          </a:p>
          <a:p>
            <a:pPr marL="40005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Lecture </a:t>
            </a:r>
            <a:r>
              <a:rPr lang="en-US" sz="2000" dirty="0">
                <a:latin typeface="Times New Roman" panose="02020603050405020304" pitchFamily="18" charset="0"/>
                <a:ea typeface="MS Mincho" panose="02020609040205080304" pitchFamily="49" charset="-128"/>
              </a:rPr>
              <a:t>on Tue 2/4 is rescheduled to Wed 2/5 at lunch</a:t>
            </a:r>
          </a:p>
          <a:p>
            <a:pPr marL="40005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Lecture </a:t>
            </a:r>
            <a:r>
              <a:rPr lang="en-US" sz="2000" dirty="0">
                <a:latin typeface="Times New Roman" panose="02020603050405020304" pitchFamily="18" charset="0"/>
                <a:ea typeface="MS Mincho" panose="02020609040205080304" pitchFamily="49" charset="-128"/>
              </a:rPr>
              <a:t>on Thu 2/20 is rescheduled to Fri 2/21 at lunch</a:t>
            </a:r>
          </a:p>
          <a:p>
            <a:pPr marL="40005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Lecture </a:t>
            </a:r>
            <a:r>
              <a:rPr lang="en-US" sz="2000" dirty="0">
                <a:latin typeface="Times New Roman" panose="02020603050405020304" pitchFamily="18" charset="0"/>
                <a:ea typeface="MS Mincho" panose="02020609040205080304" pitchFamily="49" charset="-128"/>
              </a:rPr>
              <a:t>on Thu 3/5 is rescheduled to Wed 3/4 at </a:t>
            </a:r>
            <a:r>
              <a:rPr lang="en-US" sz="20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lunch</a:t>
            </a:r>
          </a:p>
          <a:p>
            <a:pPr marL="40005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MS Mincho" panose="02020609040205080304" pitchFamily="49" charset="-128"/>
              </a:rPr>
              <a:t>Last lecture on 3/12 has an optional component 11:50-12:30 on advanced topics with </a:t>
            </a:r>
            <a:r>
              <a:rPr lang="en-US" sz="24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lunch.</a:t>
            </a:r>
            <a:endParaRPr lang="en-US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3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Wireless History</a:t>
            </a:r>
            <a:endParaRPr lang="en-US" sz="4000" i="1" smtClean="0">
              <a:solidFill>
                <a:srgbClr val="FF0000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5" y="2116138"/>
            <a:ext cx="7848600" cy="676275"/>
          </a:xfrm>
        </p:spPr>
        <p:txBody>
          <a:bodyPr/>
          <a:lstStyle/>
          <a:p>
            <a:r>
              <a:rPr lang="en-US" sz="2800" smtClean="0"/>
              <a:t>Radio invented in the 1880s by Marconi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71475" y="2743200"/>
            <a:ext cx="80962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>
                <a:solidFill>
                  <a:srgbClr val="0000CC"/>
                </a:solidFill>
                <a:latin typeface="Garamond" pitchFamily="18" charset="0"/>
              </a:rPr>
              <a:t>Many sophisticated military radio systems were developed during and after WW2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57188" y="5683250"/>
            <a:ext cx="82835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 dirty="0" err="1">
                <a:solidFill>
                  <a:srgbClr val="0000CC"/>
                </a:solidFill>
                <a:latin typeface="Garamond" pitchFamily="18" charset="0"/>
              </a:rPr>
              <a:t>Wifi</a:t>
            </a:r>
            <a:r>
              <a:rPr lang="en-US" sz="2800" b="1" dirty="0">
                <a:solidFill>
                  <a:srgbClr val="0000CC"/>
                </a:solidFill>
                <a:latin typeface="Garamond" pitchFamily="18" charset="0"/>
              </a:rPr>
              <a:t> also enjoying tremendous success and </a:t>
            </a:r>
            <a:r>
              <a:rPr lang="en-US" sz="2800" b="1" dirty="0" smtClean="0">
                <a:solidFill>
                  <a:srgbClr val="0000CC"/>
                </a:solidFill>
                <a:latin typeface="Garamond" pitchFamily="18" charset="0"/>
              </a:rPr>
              <a:t>growth</a:t>
            </a:r>
          </a:p>
          <a:p>
            <a:pPr marL="342900" indent="-342900"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 dirty="0" smtClean="0">
                <a:solidFill>
                  <a:srgbClr val="0000CC"/>
                </a:solidFill>
                <a:latin typeface="Garamond" pitchFamily="18" charset="0"/>
              </a:rPr>
              <a:t>Bluetooth pervasive, satellites also widespread</a:t>
            </a:r>
            <a:endParaRPr lang="en-US" sz="2800" b="1" dirty="0">
              <a:solidFill>
                <a:srgbClr val="0000CC"/>
              </a:solidFill>
              <a:latin typeface="Garamond" pitchFamily="18" charset="0"/>
            </a:endParaRP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381000" y="1600200"/>
            <a:ext cx="8545513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>
                <a:solidFill>
                  <a:srgbClr val="0000CC"/>
                </a:solidFill>
                <a:latin typeface="Garamond" pitchFamily="18" charset="0"/>
              </a:rPr>
              <a:t>Ancient Systems: Smoke Signals, Carrier Pigeons, 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1475" y="3740150"/>
            <a:ext cx="8701574" cy="1901451"/>
            <a:chOff x="371475" y="3740150"/>
            <a:chExt cx="8701574" cy="1901451"/>
          </a:xfrm>
        </p:grpSpPr>
        <p:sp>
          <p:nvSpPr>
            <p:cNvPr id="63493" name="Rectangle 5"/>
            <p:cNvSpPr>
              <a:spLocks noChangeArrowheads="1"/>
            </p:cNvSpPr>
            <p:nvPr/>
          </p:nvSpPr>
          <p:spPr bwMode="auto">
            <a:xfrm>
              <a:off x="371475" y="3740150"/>
              <a:ext cx="809625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sz="2800" b="1" dirty="0" smtClean="0">
                  <a:solidFill>
                    <a:srgbClr val="0000CC"/>
                  </a:solidFill>
                  <a:latin typeface="Garamond" pitchFamily="18" charset="0"/>
                </a:rPr>
                <a:t>Exponential growth in cellular use since 1988: approx. </a:t>
              </a:r>
              <a:r>
                <a:rPr lang="en-US" sz="2800" b="1" dirty="0">
                  <a:solidFill>
                    <a:srgbClr val="0000CC"/>
                  </a:solidFill>
                  <a:latin typeface="Garamond" pitchFamily="18" charset="0"/>
                </a:rPr>
                <a:t>8</a:t>
              </a:r>
              <a:r>
                <a:rPr lang="en-US" sz="2800" b="1" dirty="0" smtClean="0">
                  <a:solidFill>
                    <a:srgbClr val="0000CC"/>
                  </a:solidFill>
                  <a:latin typeface="Garamond" pitchFamily="18" charset="0"/>
                </a:rPr>
                <a:t>B worldwide </a:t>
              </a:r>
              <a:r>
                <a:rPr lang="en-US" sz="2800" b="1" dirty="0">
                  <a:solidFill>
                    <a:srgbClr val="0000CC"/>
                  </a:solidFill>
                  <a:latin typeface="Garamond" pitchFamily="18" charset="0"/>
                </a:rPr>
                <a:t>users </a:t>
              </a:r>
              <a:r>
                <a:rPr lang="en-US" sz="2800" b="1" dirty="0" smtClean="0">
                  <a:solidFill>
                    <a:srgbClr val="0000CC"/>
                  </a:solidFill>
                  <a:latin typeface="Garamond" pitchFamily="18" charset="0"/>
                </a:rPr>
                <a:t>today</a:t>
              </a:r>
              <a:endParaRPr lang="en-US" sz="2800" b="1" dirty="0">
                <a:solidFill>
                  <a:srgbClr val="0000CC"/>
                </a:solidFill>
                <a:latin typeface="Garamond" pitchFamily="18" charset="0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Ignited the wireless revolution</a:t>
              </a: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Voice, data, and multimedia </a:t>
              </a:r>
              <a:r>
                <a:rPr lang="en-US" b="1" dirty="0" smtClean="0">
                  <a:solidFill>
                    <a:srgbClr val="0000CC"/>
                  </a:solidFill>
                  <a:latin typeface="Garamond" pitchFamily="18" charset="0"/>
                </a:rPr>
                <a:t>ubiquitous</a:t>
              </a:r>
              <a:endParaRPr lang="en-US" b="1" dirty="0">
                <a:solidFill>
                  <a:srgbClr val="0000CC"/>
                </a:solidFill>
                <a:latin typeface="Garamond" pitchFamily="18" charset="0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Use in </a:t>
              </a:r>
              <a:r>
                <a:rPr lang="en-US" b="1" dirty="0" smtClean="0">
                  <a:solidFill>
                    <a:srgbClr val="0000CC"/>
                  </a:solidFill>
                  <a:latin typeface="Garamond" pitchFamily="18" charset="0"/>
                </a:rPr>
                <a:t>3</a:t>
              </a:r>
              <a:r>
                <a:rPr lang="en-US" b="1" baseline="30000" dirty="0" smtClean="0">
                  <a:solidFill>
                    <a:srgbClr val="0000CC"/>
                  </a:solidFill>
                  <a:latin typeface="Garamond" pitchFamily="18" charset="0"/>
                </a:rPr>
                <a:t>rd</a:t>
              </a:r>
              <a:r>
                <a:rPr lang="en-US" b="1" dirty="0" smtClean="0">
                  <a:solidFill>
                    <a:srgbClr val="0000CC"/>
                  </a:solidFill>
                  <a:latin typeface="Garamond" pitchFamily="18" charset="0"/>
                </a:rPr>
                <a:t> </a:t>
              </a: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world countries growing rapidly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4191000"/>
              <a:ext cx="2367449" cy="14506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 autoUpdateAnimBg="0"/>
      <p:bldP spid="63492" grpId="0" autoUpdateAnimBg="0"/>
      <p:bldP spid="63494" grpId="0" autoUpdateAnimBg="0"/>
      <p:bldP spid="63500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8763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ea typeface="Tahoma" pitchFamily="34" charset="0"/>
                <a:cs typeface="Tahoma" pitchFamily="34" charset="0"/>
              </a:rPr>
              <a:t>Future Wireless Networks</a:t>
            </a:r>
          </a:p>
        </p:txBody>
      </p:sp>
      <p:sp>
        <p:nvSpPr>
          <p:cNvPr id="1054" name="Text Box 48"/>
          <p:cNvSpPr txBox="1">
            <a:spLocks noChangeArrowheads="1"/>
          </p:cNvSpPr>
          <p:nvPr/>
        </p:nvSpPr>
        <p:spPr bwMode="auto">
          <a:xfrm>
            <a:off x="228600" y="762000"/>
            <a:ext cx="8745856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CC0000"/>
                </a:solidFill>
                <a:latin typeface="Garamond"/>
                <a:cs typeface="Times New Roman" pitchFamily="18" charset="0"/>
              </a:rPr>
              <a:t>Ubiquitous Communication Among People and Devices</a:t>
            </a:r>
            <a:endParaRPr lang="en-US" sz="2800" b="1" i="1" dirty="0">
              <a:solidFill>
                <a:srgbClr val="FFFFFF"/>
              </a:solidFill>
              <a:latin typeface="Garamond"/>
              <a:cs typeface="Times New Roman" pitchFamily="18" charset="0"/>
            </a:endParaRPr>
          </a:p>
        </p:txBody>
      </p:sp>
      <p:pic>
        <p:nvPicPr>
          <p:cNvPr id="187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" y="2195752"/>
            <a:ext cx="1785938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501008"/>
              </p:ext>
            </p:extLst>
          </p:nvPr>
        </p:nvGraphicFramePr>
        <p:xfrm>
          <a:off x="1395309" y="2070339"/>
          <a:ext cx="3494088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Clip" r:id="rId4" imgW="2826720" imgH="3497040" progId="">
                  <p:embed/>
                </p:oleObj>
              </mc:Choice>
              <mc:Fallback>
                <p:oleObj name="Clip" r:id="rId4" imgW="2826720" imgH="3497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09" y="2070339"/>
                        <a:ext cx="3494088" cy="267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" name="Line 33"/>
          <p:cNvSpPr>
            <a:spLocks noChangeShapeType="1"/>
          </p:cNvSpPr>
          <p:nvPr/>
        </p:nvSpPr>
        <p:spPr bwMode="auto">
          <a:xfrm flipV="1">
            <a:off x="2282722" y="2325927"/>
            <a:ext cx="0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8" name="AutoShape 34"/>
          <p:cNvSpPr>
            <a:spLocks noChangeArrowheads="1"/>
          </p:cNvSpPr>
          <p:nvPr/>
        </p:nvSpPr>
        <p:spPr bwMode="auto">
          <a:xfrm flipV="1">
            <a:off x="2196997" y="2300527"/>
            <a:ext cx="185737" cy="1270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9" name="Line 35"/>
          <p:cNvSpPr>
            <a:spLocks noChangeShapeType="1"/>
          </p:cNvSpPr>
          <p:nvPr/>
        </p:nvSpPr>
        <p:spPr bwMode="auto">
          <a:xfrm flipH="1">
            <a:off x="1574697" y="2376727"/>
            <a:ext cx="546100" cy="19954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0" name="Line 3"/>
          <p:cNvSpPr>
            <a:spLocks noChangeShapeType="1"/>
          </p:cNvSpPr>
          <p:nvPr/>
        </p:nvSpPr>
        <p:spPr bwMode="auto">
          <a:xfrm flipV="1">
            <a:off x="347802" y="5890302"/>
            <a:ext cx="54975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01" name="Group 11"/>
          <p:cNvGrpSpPr>
            <a:grpSpLocks/>
          </p:cNvGrpSpPr>
          <p:nvPr/>
        </p:nvGrpSpPr>
        <p:grpSpPr bwMode="auto">
          <a:xfrm>
            <a:off x="779089" y="6042334"/>
            <a:ext cx="2309812" cy="420688"/>
            <a:chOff x="1966" y="2585"/>
            <a:chExt cx="1373" cy="308"/>
          </a:xfrm>
        </p:grpSpPr>
        <p:graphicFrame>
          <p:nvGraphicFramePr>
            <p:cNvPr id="202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0" name="Clip" r:id="rId6" imgW="6544800" imgH="1706400" progId="">
                    <p:embed/>
                  </p:oleObj>
                </mc:Choice>
                <mc:Fallback>
                  <p:oleObj name="Clip" r:id="rId6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2734"/>
                          <a:ext cx="648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3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" name="Clip" r:id="rId8" imgW="6544800" imgH="1706400" progId="">
                    <p:embed/>
                  </p:oleObj>
                </mc:Choice>
                <mc:Fallback>
                  <p:oleObj name="Clip" r:id="rId8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2734"/>
                          <a:ext cx="649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2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3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4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215" name="Line 18"/>
          <p:cNvSpPr>
            <a:spLocks noChangeShapeType="1"/>
          </p:cNvSpPr>
          <p:nvPr/>
        </p:nvSpPr>
        <p:spPr bwMode="auto">
          <a:xfrm flipV="1">
            <a:off x="379992" y="6582725"/>
            <a:ext cx="54991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16" name="Group 19"/>
          <p:cNvGrpSpPr>
            <a:grpSpLocks/>
          </p:cNvGrpSpPr>
          <p:nvPr/>
        </p:nvGrpSpPr>
        <p:grpSpPr bwMode="auto">
          <a:xfrm>
            <a:off x="3304315" y="5114017"/>
            <a:ext cx="184150" cy="746125"/>
            <a:chOff x="3267" y="2423"/>
            <a:chExt cx="111" cy="544"/>
          </a:xfrm>
        </p:grpSpPr>
        <p:sp>
          <p:nvSpPr>
            <p:cNvPr id="217" name="Rectangle 20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18" name="Group 21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219" name="Line 22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20" name="AutoShape 23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grpSp>
        <p:nvGrpSpPr>
          <p:cNvPr id="221" name="Group 24"/>
          <p:cNvGrpSpPr>
            <a:grpSpLocks/>
          </p:cNvGrpSpPr>
          <p:nvPr/>
        </p:nvGrpSpPr>
        <p:grpSpPr bwMode="auto">
          <a:xfrm>
            <a:off x="4898165" y="5114017"/>
            <a:ext cx="187325" cy="746125"/>
            <a:chOff x="3267" y="2423"/>
            <a:chExt cx="111" cy="544"/>
          </a:xfrm>
        </p:grpSpPr>
        <p:sp>
          <p:nvSpPr>
            <p:cNvPr id="222" name="Rectangle 25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23" name="Group 29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224" name="Line 27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25" name="AutoShape 28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sp>
        <p:nvSpPr>
          <p:cNvPr id="226" name="Line 31"/>
          <p:cNvSpPr>
            <a:spLocks noChangeShapeType="1"/>
          </p:cNvSpPr>
          <p:nvPr/>
        </p:nvSpPr>
        <p:spPr bwMode="auto">
          <a:xfrm flipV="1">
            <a:off x="1218382" y="5204504"/>
            <a:ext cx="2024021" cy="8153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7" name="Line 36"/>
          <p:cNvSpPr>
            <a:spLocks noChangeShapeType="1"/>
          </p:cNvSpPr>
          <p:nvPr/>
        </p:nvSpPr>
        <p:spPr bwMode="auto">
          <a:xfrm flipH="1">
            <a:off x="2442270" y="5277528"/>
            <a:ext cx="80013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8" name="Line 37"/>
          <p:cNvSpPr>
            <a:spLocks noChangeShapeType="1"/>
          </p:cNvSpPr>
          <p:nvPr/>
        </p:nvSpPr>
        <p:spPr bwMode="auto">
          <a:xfrm flipH="1">
            <a:off x="4060055" y="5204504"/>
            <a:ext cx="806360" cy="82945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9" name="Line 38"/>
          <p:cNvSpPr>
            <a:spLocks noChangeShapeType="1"/>
          </p:cNvSpPr>
          <p:nvPr/>
        </p:nvSpPr>
        <p:spPr bwMode="auto">
          <a:xfrm>
            <a:off x="5085491" y="5277528"/>
            <a:ext cx="21252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0" name="Line 40"/>
          <p:cNvSpPr>
            <a:spLocks noChangeShapeType="1"/>
          </p:cNvSpPr>
          <p:nvPr/>
        </p:nvSpPr>
        <p:spPr bwMode="auto">
          <a:xfrm>
            <a:off x="3534503" y="5129892"/>
            <a:ext cx="1300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1" name="Line 43"/>
          <p:cNvSpPr>
            <a:spLocks noChangeShapeType="1"/>
          </p:cNvSpPr>
          <p:nvPr/>
        </p:nvSpPr>
        <p:spPr bwMode="auto">
          <a:xfrm>
            <a:off x="4177732" y="6096948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2" name="Rectangle 46"/>
          <p:cNvSpPr>
            <a:spLocks noChangeArrowheads="1"/>
          </p:cNvSpPr>
          <p:nvPr/>
        </p:nvSpPr>
        <p:spPr bwMode="auto">
          <a:xfrm>
            <a:off x="3033609" y="4397614"/>
            <a:ext cx="157163" cy="200025"/>
          </a:xfrm>
          <a:prstGeom prst="rect">
            <a:avLst/>
          </a:prstGeom>
          <a:solidFill>
            <a:srgbClr val="0F6FC6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233" name="Line 47"/>
          <p:cNvSpPr>
            <a:spLocks noChangeShapeType="1"/>
          </p:cNvSpPr>
          <p:nvPr/>
        </p:nvSpPr>
        <p:spPr bwMode="auto">
          <a:xfrm>
            <a:off x="3119334" y="4302364"/>
            <a:ext cx="0" cy="123825"/>
          </a:xfrm>
          <a:prstGeom prst="line">
            <a:avLst/>
          </a:prstGeom>
          <a:noFill/>
          <a:ln w="28575">
            <a:solidFill>
              <a:srgbClr val="0F6FC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234" name="Line 51"/>
          <p:cNvSpPr>
            <a:spLocks noChangeShapeType="1"/>
          </p:cNvSpPr>
          <p:nvPr/>
        </p:nvSpPr>
        <p:spPr bwMode="auto">
          <a:xfrm>
            <a:off x="2292247" y="2357677"/>
            <a:ext cx="239712" cy="206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5" name="Line 53"/>
          <p:cNvSpPr>
            <a:spLocks noChangeShapeType="1"/>
          </p:cNvSpPr>
          <p:nvPr/>
        </p:nvSpPr>
        <p:spPr bwMode="auto">
          <a:xfrm>
            <a:off x="2330347" y="2381489"/>
            <a:ext cx="714375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6" name="Line 54"/>
          <p:cNvSpPr>
            <a:spLocks noChangeShapeType="1"/>
          </p:cNvSpPr>
          <p:nvPr/>
        </p:nvSpPr>
        <p:spPr bwMode="auto">
          <a:xfrm>
            <a:off x="2574822" y="4373802"/>
            <a:ext cx="485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23759" y="4430952"/>
            <a:ext cx="2239963" cy="1039812"/>
            <a:chOff x="415199" y="4488305"/>
            <a:chExt cx="2239963" cy="1039812"/>
          </a:xfrm>
        </p:grpSpPr>
        <p:grpSp>
          <p:nvGrpSpPr>
            <p:cNvPr id="238" name="Group 51"/>
            <p:cNvGrpSpPr>
              <a:grpSpLocks/>
            </p:cNvGrpSpPr>
            <p:nvPr/>
          </p:nvGrpSpPr>
          <p:grpSpPr bwMode="auto">
            <a:xfrm>
              <a:off x="2497999" y="4508942"/>
              <a:ext cx="157163" cy="295275"/>
              <a:chOff x="4431" y="3005"/>
              <a:chExt cx="99" cy="186"/>
            </a:xfrm>
          </p:grpSpPr>
          <p:sp>
            <p:nvSpPr>
              <p:cNvPr id="262" name="Rectangle 49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63" name="Line 50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239" name="Line 52"/>
            <p:cNvSpPr>
              <a:spLocks noChangeShapeType="1"/>
            </p:cNvSpPr>
            <p:nvPr/>
          </p:nvSpPr>
          <p:spPr bwMode="auto">
            <a:xfrm flipV="1">
              <a:off x="1566137" y="4513705"/>
              <a:ext cx="957262" cy="444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0" name="Rectangle 55"/>
            <p:cNvSpPr>
              <a:spLocks noChangeArrowheads="1"/>
            </p:cNvSpPr>
            <p:nvPr/>
          </p:nvSpPr>
          <p:spPr bwMode="auto">
            <a:xfrm>
              <a:off x="1481999" y="4574030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1" name="Line 56"/>
            <p:cNvSpPr>
              <a:spLocks noChangeShapeType="1"/>
            </p:cNvSpPr>
            <p:nvPr/>
          </p:nvSpPr>
          <p:spPr bwMode="auto">
            <a:xfrm>
              <a:off x="1548674" y="4488305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2" name="Rectangle 57"/>
            <p:cNvSpPr>
              <a:spLocks noChangeArrowheads="1"/>
            </p:cNvSpPr>
            <p:nvPr/>
          </p:nvSpPr>
          <p:spPr bwMode="auto">
            <a:xfrm>
              <a:off x="1275624" y="5042342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3" name="Line 58"/>
            <p:cNvSpPr>
              <a:spLocks noChangeShapeType="1"/>
            </p:cNvSpPr>
            <p:nvPr/>
          </p:nvSpPr>
          <p:spPr bwMode="auto">
            <a:xfrm>
              <a:off x="1356587" y="49423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44" name="Group 59"/>
            <p:cNvGrpSpPr>
              <a:grpSpLocks/>
            </p:cNvGrpSpPr>
            <p:nvPr/>
          </p:nvGrpSpPr>
          <p:grpSpPr bwMode="auto">
            <a:xfrm>
              <a:off x="415199" y="4666105"/>
              <a:ext cx="157163" cy="295275"/>
              <a:chOff x="4431" y="3005"/>
              <a:chExt cx="99" cy="186"/>
            </a:xfrm>
          </p:grpSpPr>
          <p:sp>
            <p:nvSpPr>
              <p:cNvPr id="260" name="Rectangle 60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61" name="Line 61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245" name="Rectangle 62"/>
            <p:cNvSpPr>
              <a:spLocks noChangeArrowheads="1"/>
            </p:cNvSpPr>
            <p:nvPr/>
          </p:nvSpPr>
          <p:spPr bwMode="auto">
            <a:xfrm>
              <a:off x="899387" y="4710555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6" name="Line 63"/>
            <p:cNvSpPr>
              <a:spLocks noChangeShapeType="1"/>
            </p:cNvSpPr>
            <p:nvPr/>
          </p:nvSpPr>
          <p:spPr bwMode="auto">
            <a:xfrm>
              <a:off x="966062" y="46248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7" name="Rectangle 64"/>
            <p:cNvSpPr>
              <a:spLocks noChangeArrowheads="1"/>
            </p:cNvSpPr>
            <p:nvPr/>
          </p:nvSpPr>
          <p:spPr bwMode="auto">
            <a:xfrm>
              <a:off x="1651862" y="53280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8" name="Line 65"/>
            <p:cNvSpPr>
              <a:spLocks noChangeShapeType="1"/>
            </p:cNvSpPr>
            <p:nvPr/>
          </p:nvSpPr>
          <p:spPr bwMode="auto">
            <a:xfrm>
              <a:off x="1732824" y="5228080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9" name="Rectangle 66"/>
            <p:cNvSpPr>
              <a:spLocks noChangeArrowheads="1"/>
            </p:cNvSpPr>
            <p:nvPr/>
          </p:nvSpPr>
          <p:spPr bwMode="auto">
            <a:xfrm>
              <a:off x="746987" y="53026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0" name="Line 67"/>
            <p:cNvSpPr>
              <a:spLocks noChangeShapeType="1"/>
            </p:cNvSpPr>
            <p:nvPr/>
          </p:nvSpPr>
          <p:spPr bwMode="auto">
            <a:xfrm>
              <a:off x="832712" y="5207442"/>
              <a:ext cx="0" cy="123825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1" name="Line 68"/>
            <p:cNvSpPr>
              <a:spLocks noChangeShapeType="1"/>
            </p:cNvSpPr>
            <p:nvPr/>
          </p:nvSpPr>
          <p:spPr bwMode="auto">
            <a:xfrm>
              <a:off x="561249" y="4677217"/>
              <a:ext cx="330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2" name="Line 69"/>
            <p:cNvSpPr>
              <a:spLocks noChangeShapeType="1"/>
            </p:cNvSpPr>
            <p:nvPr/>
          </p:nvSpPr>
          <p:spPr bwMode="auto">
            <a:xfrm flipV="1">
              <a:off x="1010512" y="4527992"/>
              <a:ext cx="450850" cy="1190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3" name="Line 70"/>
            <p:cNvSpPr>
              <a:spLocks noChangeShapeType="1"/>
            </p:cNvSpPr>
            <p:nvPr/>
          </p:nvSpPr>
          <p:spPr bwMode="auto">
            <a:xfrm>
              <a:off x="1520099" y="4602605"/>
              <a:ext cx="180975" cy="584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4" name="Line 71"/>
            <p:cNvSpPr>
              <a:spLocks noChangeShapeType="1"/>
            </p:cNvSpPr>
            <p:nvPr/>
          </p:nvSpPr>
          <p:spPr bwMode="auto">
            <a:xfrm>
              <a:off x="546962" y="4737542"/>
              <a:ext cx="223837" cy="4492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5" name="Line 72"/>
            <p:cNvSpPr>
              <a:spLocks noChangeShapeType="1"/>
            </p:cNvSpPr>
            <p:nvPr/>
          </p:nvSpPr>
          <p:spPr bwMode="auto">
            <a:xfrm flipV="1">
              <a:off x="770799" y="4616892"/>
              <a:ext cx="165100" cy="5254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6" name="Line 73"/>
            <p:cNvSpPr>
              <a:spLocks noChangeShapeType="1"/>
            </p:cNvSpPr>
            <p:nvPr/>
          </p:nvSpPr>
          <p:spPr bwMode="auto">
            <a:xfrm>
              <a:off x="966062" y="4647055"/>
              <a:ext cx="330200" cy="33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7" name="Line 74"/>
            <p:cNvSpPr>
              <a:spLocks noChangeShapeType="1"/>
            </p:cNvSpPr>
            <p:nvPr/>
          </p:nvSpPr>
          <p:spPr bwMode="auto">
            <a:xfrm flipV="1">
              <a:off x="831124" y="4991542"/>
              <a:ext cx="388938" cy="165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8" name="Line 75"/>
            <p:cNvSpPr>
              <a:spLocks noChangeShapeType="1"/>
            </p:cNvSpPr>
            <p:nvPr/>
          </p:nvSpPr>
          <p:spPr bwMode="auto">
            <a:xfrm>
              <a:off x="1385162" y="4977255"/>
              <a:ext cx="285750" cy="255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9" name="Line 76"/>
            <p:cNvSpPr>
              <a:spLocks noChangeShapeType="1"/>
            </p:cNvSpPr>
            <p:nvPr/>
          </p:nvSpPr>
          <p:spPr bwMode="auto">
            <a:xfrm flipV="1">
              <a:off x="1739174" y="4604192"/>
              <a:ext cx="760413" cy="538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264" name="Rectangle 78"/>
          <p:cNvSpPr>
            <a:spLocks noChangeArrowheads="1"/>
          </p:cNvSpPr>
          <p:nvPr/>
        </p:nvSpPr>
        <p:spPr bwMode="auto">
          <a:xfrm>
            <a:off x="3114572" y="3049827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5" name="Line 79"/>
          <p:cNvSpPr>
            <a:spLocks noChangeShapeType="1"/>
          </p:cNvSpPr>
          <p:nvPr/>
        </p:nvSpPr>
        <p:spPr bwMode="auto">
          <a:xfrm>
            <a:off x="3200297" y="295457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6" name="Rectangle 81"/>
          <p:cNvSpPr>
            <a:spLocks noChangeArrowheads="1"/>
          </p:cNvSpPr>
          <p:nvPr/>
        </p:nvSpPr>
        <p:spPr bwMode="auto">
          <a:xfrm>
            <a:off x="3881334" y="2002077"/>
            <a:ext cx="157163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7" name="Line 82"/>
          <p:cNvSpPr>
            <a:spLocks noChangeShapeType="1"/>
          </p:cNvSpPr>
          <p:nvPr/>
        </p:nvSpPr>
        <p:spPr bwMode="auto">
          <a:xfrm>
            <a:off x="3967059" y="190682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8" name="Rectangle 84"/>
          <p:cNvSpPr>
            <a:spLocks noChangeArrowheads="1"/>
          </p:cNvSpPr>
          <p:nvPr/>
        </p:nvSpPr>
        <p:spPr bwMode="auto">
          <a:xfrm>
            <a:off x="2847872" y="2140189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9" name="Line 85"/>
          <p:cNvSpPr>
            <a:spLocks noChangeShapeType="1"/>
          </p:cNvSpPr>
          <p:nvPr/>
        </p:nvSpPr>
        <p:spPr bwMode="auto">
          <a:xfrm>
            <a:off x="2933597" y="2044939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0" name="Line 86"/>
          <p:cNvSpPr>
            <a:spLocks noChangeShapeType="1"/>
          </p:cNvSpPr>
          <p:nvPr/>
        </p:nvSpPr>
        <p:spPr bwMode="auto">
          <a:xfrm flipV="1">
            <a:off x="2408134" y="2121139"/>
            <a:ext cx="471488" cy="1714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1" name="Line 87"/>
          <p:cNvSpPr>
            <a:spLocks noChangeShapeType="1"/>
          </p:cNvSpPr>
          <p:nvPr/>
        </p:nvSpPr>
        <p:spPr bwMode="auto">
          <a:xfrm flipV="1">
            <a:off x="2965347" y="1992552"/>
            <a:ext cx="914400" cy="71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2" name="Line 88"/>
          <p:cNvSpPr>
            <a:spLocks noChangeShapeType="1"/>
          </p:cNvSpPr>
          <p:nvPr/>
        </p:nvSpPr>
        <p:spPr bwMode="auto">
          <a:xfrm>
            <a:off x="2965347" y="2106852"/>
            <a:ext cx="225425" cy="847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3" name="Line 89"/>
          <p:cNvSpPr>
            <a:spLocks noChangeShapeType="1"/>
          </p:cNvSpPr>
          <p:nvPr/>
        </p:nvSpPr>
        <p:spPr bwMode="auto">
          <a:xfrm flipV="1">
            <a:off x="3222522" y="1992552"/>
            <a:ext cx="671512" cy="828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274" name="Picture 11" descr="http://www.fotosearch.com/bthumb/IMZ/IMZ405/sps063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86660" y="4392094"/>
            <a:ext cx="583827" cy="57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" name="Rectangle 51"/>
          <p:cNvSpPr>
            <a:spLocks noChangeArrowheads="1"/>
          </p:cNvSpPr>
          <p:nvPr/>
        </p:nvSpPr>
        <p:spPr bwMode="auto">
          <a:xfrm>
            <a:off x="1104797" y="32101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6" name="Line 52"/>
          <p:cNvSpPr>
            <a:spLocks noChangeShapeType="1"/>
          </p:cNvSpPr>
          <p:nvPr/>
        </p:nvSpPr>
        <p:spPr bwMode="auto">
          <a:xfrm>
            <a:off x="1144484" y="3162539"/>
            <a:ext cx="1588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7" name="Rectangle 53"/>
          <p:cNvSpPr>
            <a:spLocks noChangeArrowheads="1"/>
          </p:cNvSpPr>
          <p:nvPr/>
        </p:nvSpPr>
        <p:spPr bwMode="auto">
          <a:xfrm>
            <a:off x="682522" y="35356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8" name="Line 54"/>
          <p:cNvSpPr>
            <a:spLocks noChangeShapeType="1"/>
          </p:cNvSpPr>
          <p:nvPr/>
        </p:nvSpPr>
        <p:spPr bwMode="auto">
          <a:xfrm>
            <a:off x="722209" y="3487977"/>
            <a:ext cx="1588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9" name="Rectangle 55"/>
          <p:cNvSpPr>
            <a:spLocks noChangeArrowheads="1"/>
          </p:cNvSpPr>
          <p:nvPr/>
        </p:nvSpPr>
        <p:spPr bwMode="auto">
          <a:xfrm>
            <a:off x="1046059" y="3511789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0" name="Line 56"/>
          <p:cNvSpPr>
            <a:spLocks noChangeShapeType="1"/>
          </p:cNvSpPr>
          <p:nvPr/>
        </p:nvSpPr>
        <p:spPr bwMode="auto">
          <a:xfrm>
            <a:off x="1087334" y="3467339"/>
            <a:ext cx="0" cy="587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1" name="Rectangle 57"/>
          <p:cNvSpPr>
            <a:spLocks noChangeArrowheads="1"/>
          </p:cNvSpPr>
          <p:nvPr/>
        </p:nvSpPr>
        <p:spPr bwMode="auto">
          <a:xfrm>
            <a:off x="572984" y="3235564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2" name="Line 58"/>
          <p:cNvSpPr>
            <a:spLocks noChangeShapeType="1"/>
          </p:cNvSpPr>
          <p:nvPr/>
        </p:nvSpPr>
        <p:spPr bwMode="auto">
          <a:xfrm>
            <a:off x="611084" y="31879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3" name="Rectangle 59"/>
          <p:cNvSpPr>
            <a:spLocks noChangeArrowheads="1"/>
          </p:cNvSpPr>
          <p:nvPr/>
        </p:nvSpPr>
        <p:spPr bwMode="auto">
          <a:xfrm>
            <a:off x="866672" y="3118089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4" name="Line 60"/>
          <p:cNvSpPr>
            <a:spLocks noChangeShapeType="1"/>
          </p:cNvSpPr>
          <p:nvPr/>
        </p:nvSpPr>
        <p:spPr bwMode="auto">
          <a:xfrm>
            <a:off x="904772" y="3070464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5" name="Rectangle 61"/>
          <p:cNvSpPr>
            <a:spLocks noChangeArrowheads="1"/>
          </p:cNvSpPr>
          <p:nvPr/>
        </p:nvSpPr>
        <p:spPr bwMode="auto">
          <a:xfrm>
            <a:off x="866672" y="3668952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6" name="Line 62"/>
          <p:cNvSpPr>
            <a:spLocks noChangeShapeType="1"/>
          </p:cNvSpPr>
          <p:nvPr/>
        </p:nvSpPr>
        <p:spPr bwMode="auto">
          <a:xfrm>
            <a:off x="904772" y="3621327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7" name="Line 63"/>
          <p:cNvSpPr>
            <a:spLocks noChangeShapeType="1"/>
          </p:cNvSpPr>
          <p:nvPr/>
        </p:nvSpPr>
        <p:spPr bwMode="auto">
          <a:xfrm flipV="1">
            <a:off x="650772" y="3114914"/>
            <a:ext cx="206375" cy="889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8" name="Line 64"/>
          <p:cNvSpPr>
            <a:spLocks noChangeShapeType="1"/>
          </p:cNvSpPr>
          <p:nvPr/>
        </p:nvSpPr>
        <p:spPr bwMode="auto">
          <a:xfrm flipH="1">
            <a:off x="930172" y="3500677"/>
            <a:ext cx="123825" cy="14922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9" name="Line 65"/>
          <p:cNvSpPr>
            <a:spLocks noChangeShapeType="1"/>
          </p:cNvSpPr>
          <p:nvPr/>
        </p:nvSpPr>
        <p:spPr bwMode="auto">
          <a:xfrm>
            <a:off x="639659" y="3294302"/>
            <a:ext cx="53975" cy="1841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0" name="Line 66"/>
          <p:cNvSpPr>
            <a:spLocks noChangeShapeType="1"/>
          </p:cNvSpPr>
          <p:nvPr/>
        </p:nvSpPr>
        <p:spPr bwMode="auto">
          <a:xfrm flipH="1">
            <a:off x="1079397" y="3213339"/>
            <a:ext cx="28575" cy="2444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1" name="Line 67"/>
          <p:cNvSpPr>
            <a:spLocks noChangeShapeType="1"/>
          </p:cNvSpPr>
          <p:nvPr/>
        </p:nvSpPr>
        <p:spPr bwMode="auto">
          <a:xfrm>
            <a:off x="946047" y="3075227"/>
            <a:ext cx="165100" cy="1079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2" name="Line 68"/>
          <p:cNvSpPr>
            <a:spLocks noChangeShapeType="1"/>
          </p:cNvSpPr>
          <p:nvPr/>
        </p:nvSpPr>
        <p:spPr bwMode="auto">
          <a:xfrm>
            <a:off x="750784" y="3480039"/>
            <a:ext cx="166688" cy="1095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3" name="Line 69"/>
          <p:cNvSpPr>
            <a:spLocks noChangeShapeType="1"/>
          </p:cNvSpPr>
          <p:nvPr/>
        </p:nvSpPr>
        <p:spPr bwMode="auto">
          <a:xfrm flipH="1">
            <a:off x="769834" y="3145077"/>
            <a:ext cx="109538" cy="3190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4" name="Line 70"/>
          <p:cNvSpPr>
            <a:spLocks noChangeShapeType="1"/>
          </p:cNvSpPr>
          <p:nvPr/>
        </p:nvSpPr>
        <p:spPr bwMode="auto">
          <a:xfrm flipH="1">
            <a:off x="788884" y="3203814"/>
            <a:ext cx="288925" cy="300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5" name="Line 71"/>
          <p:cNvSpPr>
            <a:spLocks noChangeShapeType="1"/>
          </p:cNvSpPr>
          <p:nvPr/>
        </p:nvSpPr>
        <p:spPr bwMode="auto">
          <a:xfrm flipH="1" flipV="1">
            <a:off x="676172" y="3262552"/>
            <a:ext cx="350837" cy="1905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6" name="Rectangle 53"/>
          <p:cNvSpPr>
            <a:spLocks noChangeArrowheads="1"/>
          </p:cNvSpPr>
          <p:nvPr/>
        </p:nvSpPr>
        <p:spPr bwMode="auto">
          <a:xfrm>
            <a:off x="757134" y="2772014"/>
            <a:ext cx="76200" cy="93663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7" name="Line 54"/>
          <p:cNvSpPr>
            <a:spLocks noChangeShapeType="1"/>
          </p:cNvSpPr>
          <p:nvPr/>
        </p:nvSpPr>
        <p:spPr bwMode="auto">
          <a:xfrm>
            <a:off x="796822" y="2722802"/>
            <a:ext cx="1587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8" name="Rectangle 59"/>
          <p:cNvSpPr>
            <a:spLocks noChangeArrowheads="1"/>
          </p:cNvSpPr>
          <p:nvPr/>
        </p:nvSpPr>
        <p:spPr bwMode="auto">
          <a:xfrm>
            <a:off x="939697" y="23545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9" name="Line 60"/>
          <p:cNvSpPr>
            <a:spLocks noChangeShapeType="1"/>
          </p:cNvSpPr>
          <p:nvPr/>
        </p:nvSpPr>
        <p:spPr bwMode="auto">
          <a:xfrm>
            <a:off x="979384" y="2306877"/>
            <a:ext cx="3175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0" name="Rectangle 61"/>
          <p:cNvSpPr>
            <a:spLocks noChangeArrowheads="1"/>
          </p:cNvSpPr>
          <p:nvPr/>
        </p:nvSpPr>
        <p:spPr bwMode="auto">
          <a:xfrm>
            <a:off x="847622" y="29053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1" name="Line 62"/>
          <p:cNvSpPr>
            <a:spLocks noChangeShapeType="1"/>
          </p:cNvSpPr>
          <p:nvPr/>
        </p:nvSpPr>
        <p:spPr bwMode="auto">
          <a:xfrm>
            <a:off x="979384" y="28577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2" name="Line 68"/>
          <p:cNvSpPr>
            <a:spLocks noChangeShapeType="1"/>
          </p:cNvSpPr>
          <p:nvPr/>
        </p:nvSpPr>
        <p:spPr bwMode="auto">
          <a:xfrm>
            <a:off x="825397" y="2718039"/>
            <a:ext cx="85725" cy="173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3" name="Line 69"/>
          <p:cNvSpPr>
            <a:spLocks noChangeShapeType="1"/>
          </p:cNvSpPr>
          <p:nvPr/>
        </p:nvSpPr>
        <p:spPr bwMode="auto">
          <a:xfrm flipH="1">
            <a:off x="844447" y="2381489"/>
            <a:ext cx="111125" cy="3206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4" name="Line 70"/>
          <p:cNvSpPr>
            <a:spLocks noChangeShapeType="1"/>
          </p:cNvSpPr>
          <p:nvPr/>
        </p:nvSpPr>
        <p:spPr bwMode="auto">
          <a:xfrm>
            <a:off x="1160359" y="3173652"/>
            <a:ext cx="396875" cy="120015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aphicFrame>
        <p:nvGraphicFramePr>
          <p:cNvPr id="30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879840"/>
              </p:ext>
            </p:extLst>
          </p:nvPr>
        </p:nvGraphicFramePr>
        <p:xfrm>
          <a:off x="1758847" y="1681402"/>
          <a:ext cx="3333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Clip" r:id="rId10" imgW="5317920" imgH="3085560" progId="">
                  <p:embed/>
                </p:oleObj>
              </mc:Choice>
              <mc:Fallback>
                <p:oleObj name="Clip" r:id="rId10" imgW="5317920" imgH="308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847" y="1681402"/>
                        <a:ext cx="333375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161540"/>
              </p:ext>
            </p:extLst>
          </p:nvPr>
        </p:nvGraphicFramePr>
        <p:xfrm>
          <a:off x="401534" y="1697277"/>
          <a:ext cx="334963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Clip" r:id="rId12" imgW="5317920" imgH="3085560" progId="">
                  <p:embed/>
                </p:oleObj>
              </mc:Choice>
              <mc:Fallback>
                <p:oleObj name="Clip" r:id="rId12" imgW="5317920" imgH="308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34" y="1697277"/>
                        <a:ext cx="334963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" name="Line 87"/>
          <p:cNvSpPr>
            <a:spLocks noChangeShapeType="1"/>
          </p:cNvSpPr>
          <p:nvPr/>
        </p:nvSpPr>
        <p:spPr bwMode="auto">
          <a:xfrm>
            <a:off x="2019197" y="1906827"/>
            <a:ext cx="849312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8" name="Line 69"/>
          <p:cNvSpPr>
            <a:spLocks noChangeShapeType="1"/>
          </p:cNvSpPr>
          <p:nvPr/>
        </p:nvSpPr>
        <p:spPr bwMode="auto">
          <a:xfrm flipH="1">
            <a:off x="1065109" y="1910002"/>
            <a:ext cx="836613" cy="4587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9" name="Line 35"/>
          <p:cNvSpPr>
            <a:spLocks noChangeShapeType="1"/>
          </p:cNvSpPr>
          <p:nvPr/>
        </p:nvSpPr>
        <p:spPr bwMode="auto">
          <a:xfrm>
            <a:off x="3987698" y="2002078"/>
            <a:ext cx="902351" cy="23578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10" name="Line 69"/>
          <p:cNvSpPr>
            <a:spLocks noChangeShapeType="1"/>
          </p:cNvSpPr>
          <p:nvPr/>
        </p:nvSpPr>
        <p:spPr bwMode="auto">
          <a:xfrm flipH="1">
            <a:off x="782283" y="1766981"/>
            <a:ext cx="1018620" cy="4667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311" name="Picture 20" descr="C:\Program Files\Common Files\Microsoft Shared\Clipart\cagcat50\bd05552_.wm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83944" y="4748241"/>
            <a:ext cx="957449" cy="72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" name="Line 35"/>
          <p:cNvSpPr>
            <a:spLocks noChangeShapeType="1"/>
          </p:cNvSpPr>
          <p:nvPr/>
        </p:nvSpPr>
        <p:spPr bwMode="auto">
          <a:xfrm>
            <a:off x="5072930" y="4500578"/>
            <a:ext cx="534571" cy="4079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13" name="Line 53"/>
          <p:cNvSpPr>
            <a:spLocks noChangeShapeType="1"/>
          </p:cNvSpPr>
          <p:nvPr/>
        </p:nvSpPr>
        <p:spPr bwMode="auto">
          <a:xfrm>
            <a:off x="3143929" y="2998123"/>
            <a:ext cx="269013" cy="205109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314" name="Group 11"/>
          <p:cNvGrpSpPr>
            <a:grpSpLocks/>
          </p:cNvGrpSpPr>
          <p:nvPr/>
        </p:nvGrpSpPr>
        <p:grpSpPr bwMode="auto">
          <a:xfrm>
            <a:off x="3618419" y="6060825"/>
            <a:ext cx="2309812" cy="420688"/>
            <a:chOff x="1966" y="2585"/>
            <a:chExt cx="1373" cy="308"/>
          </a:xfrm>
        </p:grpSpPr>
        <p:graphicFrame>
          <p:nvGraphicFramePr>
            <p:cNvPr id="315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4" name="Clip" r:id="rId14" imgW="6544800" imgH="1706400" progId="">
                    <p:embed/>
                  </p:oleObj>
                </mc:Choice>
                <mc:Fallback>
                  <p:oleObj name="Clip" r:id="rId14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2734"/>
                          <a:ext cx="648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6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5" name="Clip" r:id="rId15" imgW="6544800" imgH="1706400" progId="">
                    <p:embed/>
                  </p:oleObj>
                </mc:Choice>
                <mc:Fallback>
                  <p:oleObj name="Clip" r:id="rId15" imgW="6544800" imgH="170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2734"/>
                          <a:ext cx="649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18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19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20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321" name="Text Box 43"/>
          <p:cNvSpPr txBox="1">
            <a:spLocks noChangeArrowheads="1"/>
          </p:cNvSpPr>
          <p:nvPr/>
        </p:nvSpPr>
        <p:spPr bwMode="auto">
          <a:xfrm>
            <a:off x="6417123" y="4454928"/>
            <a:ext cx="287655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Next-Gen Cellular/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WiFi</a:t>
            </a:r>
            <a:endParaRPr lang="en-US" sz="2000" b="1" dirty="0" smtClean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</a:t>
            </a:r>
            <a:r>
              <a:rPr lang="en-US" sz="2000" b="1" dirty="0">
                <a:solidFill>
                  <a:srgbClr val="0000FF"/>
                </a:solidFill>
                <a:latin typeface="Calibri"/>
              </a:rPr>
              <a:t>Homes/Spaces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Autonomous Cars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Cities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Body-Area Networks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Internet of Things</a:t>
            </a:r>
            <a:endParaRPr lang="en-US" sz="2000" b="1" dirty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alibri"/>
              </a:rPr>
              <a:t>All this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and more …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2" name="Line 43"/>
          <p:cNvSpPr>
            <a:spLocks noChangeShapeType="1"/>
          </p:cNvSpPr>
          <p:nvPr/>
        </p:nvSpPr>
        <p:spPr bwMode="auto">
          <a:xfrm>
            <a:off x="1389983" y="6080536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340215" y="4372214"/>
            <a:ext cx="3576993" cy="539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324" name="Picture 3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5179" y="1828800"/>
            <a:ext cx="3279932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0" build="p" rev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grpSp>
        <p:nvGrpSpPr>
          <p:cNvPr id="161" name="Group 192"/>
          <p:cNvGrpSpPr>
            <a:grpSpLocks/>
          </p:cNvGrpSpPr>
          <p:nvPr/>
        </p:nvGrpSpPr>
        <p:grpSpPr bwMode="auto">
          <a:xfrm>
            <a:off x="6019526" y="4239011"/>
            <a:ext cx="2010290" cy="2542789"/>
            <a:chOff x="4970461" y="1579563"/>
            <a:chExt cx="3330577" cy="4973637"/>
          </a:xfrm>
        </p:grpSpPr>
        <p:pic>
          <p:nvPicPr>
            <p:cNvPr id="162" name="Picture 95" descr="Image-004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6700" y="1579563"/>
              <a:ext cx="2663825" cy="497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3" name="Group 96"/>
            <p:cNvGrpSpPr>
              <a:grpSpLocks/>
            </p:cNvGrpSpPr>
            <p:nvPr/>
          </p:nvGrpSpPr>
          <p:grpSpPr bwMode="auto">
            <a:xfrm>
              <a:off x="5780088" y="5106988"/>
              <a:ext cx="871537" cy="722312"/>
              <a:chOff x="3909" y="764"/>
              <a:chExt cx="394" cy="367"/>
            </a:xfrm>
          </p:grpSpPr>
          <p:pic>
            <p:nvPicPr>
              <p:cNvPr id="255" name="Picture 9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" name="Picture 9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7" name="Freeform 99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8" name="Oval 100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9" name="Oval 101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4" name="Group 102"/>
            <p:cNvGrpSpPr>
              <a:grpSpLocks/>
            </p:cNvGrpSpPr>
            <p:nvPr/>
          </p:nvGrpSpPr>
          <p:grpSpPr bwMode="auto">
            <a:xfrm>
              <a:off x="5722938" y="4140200"/>
              <a:ext cx="950912" cy="890588"/>
              <a:chOff x="3909" y="764"/>
              <a:chExt cx="394" cy="367"/>
            </a:xfrm>
          </p:grpSpPr>
          <p:pic>
            <p:nvPicPr>
              <p:cNvPr id="250" name="Picture 10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1" name="Picture 10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2" name="Freeform 10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3" name="Oval 10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4" name="Oval 10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5" name="Group 108"/>
            <p:cNvGrpSpPr>
              <a:grpSpLocks/>
            </p:cNvGrpSpPr>
            <p:nvPr/>
          </p:nvGrpSpPr>
          <p:grpSpPr bwMode="auto">
            <a:xfrm>
              <a:off x="5692775" y="2741613"/>
              <a:ext cx="949325" cy="887412"/>
              <a:chOff x="3909" y="764"/>
              <a:chExt cx="394" cy="367"/>
            </a:xfrm>
          </p:grpSpPr>
          <p:pic>
            <p:nvPicPr>
              <p:cNvPr id="245" name="Picture 10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" name="Picture 1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" name="Freeform 111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8" name="Oval 112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9" name="Oval 113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6" name="Group 132"/>
            <p:cNvGrpSpPr>
              <a:grpSpLocks/>
            </p:cNvGrpSpPr>
            <p:nvPr/>
          </p:nvGrpSpPr>
          <p:grpSpPr bwMode="auto">
            <a:xfrm>
              <a:off x="6043613" y="1900238"/>
              <a:ext cx="681037" cy="598487"/>
              <a:chOff x="3909" y="764"/>
              <a:chExt cx="394" cy="367"/>
            </a:xfrm>
          </p:grpSpPr>
          <p:pic>
            <p:nvPicPr>
              <p:cNvPr id="240" name="Picture 13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1" name="Picture 13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2" name="Freeform 13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3" name="Oval 13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4" name="Oval 13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67" name="Text Box 138"/>
            <p:cNvSpPr txBox="1">
              <a:spLocks/>
            </p:cNvSpPr>
            <p:nvPr/>
          </p:nvSpPr>
          <p:spPr bwMode="auto">
            <a:xfrm>
              <a:off x="5602142" y="2982914"/>
              <a:ext cx="1025670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Cellular</a:t>
              </a:r>
            </a:p>
          </p:txBody>
        </p:sp>
        <p:sp>
          <p:nvSpPr>
            <p:cNvPr id="168" name="Text Box 139"/>
            <p:cNvSpPr txBox="1">
              <a:spLocks/>
            </p:cNvSpPr>
            <p:nvPr/>
          </p:nvSpPr>
          <p:spPr bwMode="auto">
            <a:xfrm>
              <a:off x="5717337" y="4229100"/>
              <a:ext cx="858355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Mem</a:t>
              </a:r>
            </a:p>
          </p:txBody>
        </p:sp>
        <p:sp>
          <p:nvSpPr>
            <p:cNvPr id="169" name="Text Box 140"/>
            <p:cNvSpPr txBox="1">
              <a:spLocks/>
            </p:cNvSpPr>
            <p:nvPr/>
          </p:nvSpPr>
          <p:spPr bwMode="auto">
            <a:xfrm>
              <a:off x="6005861" y="1970088"/>
              <a:ext cx="579497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BT</a:t>
              </a:r>
            </a:p>
          </p:txBody>
        </p:sp>
        <p:sp>
          <p:nvSpPr>
            <p:cNvPr id="170" name="Text Box 142"/>
            <p:cNvSpPr txBox="1">
              <a:spLocks/>
            </p:cNvSpPr>
            <p:nvPr/>
          </p:nvSpPr>
          <p:spPr bwMode="auto">
            <a:xfrm>
              <a:off x="5762063" y="5169231"/>
              <a:ext cx="770714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CPU</a:t>
              </a:r>
            </a:p>
          </p:txBody>
        </p:sp>
        <p:grpSp>
          <p:nvGrpSpPr>
            <p:cNvPr id="171" name="Group 159"/>
            <p:cNvGrpSpPr>
              <a:grpSpLocks/>
            </p:cNvGrpSpPr>
            <p:nvPr/>
          </p:nvGrpSpPr>
          <p:grpSpPr bwMode="auto">
            <a:xfrm rot="5400000" flipH="1">
              <a:off x="7893050" y="2046288"/>
              <a:ext cx="130175" cy="685800"/>
              <a:chOff x="5459" y="1315"/>
              <a:chExt cx="90" cy="477"/>
            </a:xfrm>
          </p:grpSpPr>
          <p:sp>
            <p:nvSpPr>
              <p:cNvPr id="238" name="Line 160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9" name="AutoShape 161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2" name="Group 162"/>
            <p:cNvGrpSpPr>
              <a:grpSpLocks/>
            </p:cNvGrpSpPr>
            <p:nvPr/>
          </p:nvGrpSpPr>
          <p:grpSpPr bwMode="auto">
            <a:xfrm rot="5400000" flipH="1">
              <a:off x="7875588" y="2611438"/>
              <a:ext cx="130175" cy="720725"/>
              <a:chOff x="5459" y="1315"/>
              <a:chExt cx="90" cy="477"/>
            </a:xfrm>
          </p:grpSpPr>
          <p:sp>
            <p:nvSpPr>
              <p:cNvPr id="236" name="Line 163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7" name="AutoShape 164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3" name="Group 165"/>
            <p:cNvGrpSpPr>
              <a:grpSpLocks/>
            </p:cNvGrpSpPr>
            <p:nvPr/>
          </p:nvGrpSpPr>
          <p:grpSpPr bwMode="auto">
            <a:xfrm rot="5400000" flipH="1">
              <a:off x="7834312" y="3281363"/>
              <a:ext cx="131763" cy="801688"/>
              <a:chOff x="5459" y="1315"/>
              <a:chExt cx="90" cy="477"/>
            </a:xfrm>
          </p:grpSpPr>
          <p:sp>
            <p:nvSpPr>
              <p:cNvPr id="234" name="Line 166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5" name="AutoShape 167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4" name="Group 168"/>
            <p:cNvGrpSpPr>
              <a:grpSpLocks/>
            </p:cNvGrpSpPr>
            <p:nvPr/>
          </p:nvGrpSpPr>
          <p:grpSpPr bwMode="auto">
            <a:xfrm rot="5400000" flipH="1">
              <a:off x="7835106" y="3945732"/>
              <a:ext cx="130175" cy="801688"/>
              <a:chOff x="5459" y="1315"/>
              <a:chExt cx="90" cy="477"/>
            </a:xfrm>
          </p:grpSpPr>
          <p:sp>
            <p:nvSpPr>
              <p:cNvPr id="232" name="Line 169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3" name="AutoShape 170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5" name="Group 171"/>
            <p:cNvGrpSpPr>
              <a:grpSpLocks/>
            </p:cNvGrpSpPr>
            <p:nvPr/>
          </p:nvGrpSpPr>
          <p:grpSpPr bwMode="auto">
            <a:xfrm rot="5400000" flipH="1">
              <a:off x="7835106" y="4344194"/>
              <a:ext cx="130175" cy="801688"/>
              <a:chOff x="5459" y="1315"/>
              <a:chExt cx="90" cy="477"/>
            </a:xfrm>
          </p:grpSpPr>
          <p:sp>
            <p:nvSpPr>
              <p:cNvPr id="230" name="Line 172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1" name="AutoShape 173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6" name="Group 174"/>
            <p:cNvGrpSpPr>
              <a:grpSpLocks/>
            </p:cNvGrpSpPr>
            <p:nvPr/>
          </p:nvGrpSpPr>
          <p:grpSpPr bwMode="auto">
            <a:xfrm rot="5400000" flipH="1">
              <a:off x="7835106" y="4868069"/>
              <a:ext cx="130175" cy="801688"/>
              <a:chOff x="5459" y="1315"/>
              <a:chExt cx="90" cy="477"/>
            </a:xfrm>
          </p:grpSpPr>
          <p:sp>
            <p:nvSpPr>
              <p:cNvPr id="228" name="Line 175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9" name="AutoShape 176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7" name="Group 177"/>
            <p:cNvGrpSpPr>
              <a:grpSpLocks/>
            </p:cNvGrpSpPr>
            <p:nvPr/>
          </p:nvGrpSpPr>
          <p:grpSpPr bwMode="auto">
            <a:xfrm rot="5400000" flipH="1">
              <a:off x="7835106" y="5196682"/>
              <a:ext cx="130175" cy="801688"/>
              <a:chOff x="5459" y="1315"/>
              <a:chExt cx="90" cy="477"/>
            </a:xfrm>
          </p:grpSpPr>
          <p:sp>
            <p:nvSpPr>
              <p:cNvPr id="226" name="Line 178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7" name="AutoShape 179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8" name="Group 180"/>
            <p:cNvGrpSpPr>
              <a:grpSpLocks/>
            </p:cNvGrpSpPr>
            <p:nvPr/>
          </p:nvGrpSpPr>
          <p:grpSpPr bwMode="auto">
            <a:xfrm rot="-5400000">
              <a:off x="5057855" y="2812943"/>
              <a:ext cx="582897" cy="757686"/>
              <a:chOff x="5146" y="1262"/>
              <a:chExt cx="403" cy="527"/>
            </a:xfrm>
          </p:grpSpPr>
          <p:sp>
            <p:nvSpPr>
              <p:cNvPr id="220" name="Line 181"/>
              <p:cNvSpPr>
                <a:spLocks noChangeAspect="1" noChangeShapeType="1"/>
              </p:cNvSpPr>
              <p:nvPr/>
            </p:nvSpPr>
            <p:spPr bwMode="auto">
              <a:xfrm>
                <a:off x="5504" y="1344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1" name="AutoShape 182"/>
              <p:cNvSpPr>
                <a:spLocks noChangeArrowheads="1"/>
              </p:cNvSpPr>
              <p:nvPr/>
            </p:nvSpPr>
            <p:spPr bwMode="auto">
              <a:xfrm flipV="1">
                <a:off x="5459" y="1267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2" name="Line 181"/>
              <p:cNvSpPr>
                <a:spLocks noChangeAspect="1" noChangeShapeType="1"/>
              </p:cNvSpPr>
              <p:nvPr/>
            </p:nvSpPr>
            <p:spPr bwMode="auto">
              <a:xfrm>
                <a:off x="5352" y="134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3" name="AutoShape 182"/>
              <p:cNvSpPr>
                <a:spLocks noChangeArrowheads="1"/>
              </p:cNvSpPr>
              <p:nvPr/>
            </p:nvSpPr>
            <p:spPr bwMode="auto">
              <a:xfrm flipV="1">
                <a:off x="5307" y="126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4" name="Line 181"/>
              <p:cNvSpPr>
                <a:spLocks noChangeAspect="1" noChangeShapeType="1"/>
              </p:cNvSpPr>
              <p:nvPr/>
            </p:nvSpPr>
            <p:spPr bwMode="auto">
              <a:xfrm>
                <a:off x="5191" y="1389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5" name="AutoShape 182"/>
              <p:cNvSpPr>
                <a:spLocks noChangeArrowheads="1"/>
              </p:cNvSpPr>
              <p:nvPr/>
            </p:nvSpPr>
            <p:spPr bwMode="auto">
              <a:xfrm flipV="1">
                <a:off x="5146" y="1262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9" name="Group 183"/>
            <p:cNvGrpSpPr>
              <a:grpSpLocks/>
            </p:cNvGrpSpPr>
            <p:nvPr/>
          </p:nvGrpSpPr>
          <p:grpSpPr bwMode="auto">
            <a:xfrm rot="-5400000">
              <a:off x="5256568" y="3272704"/>
              <a:ext cx="130175" cy="685972"/>
              <a:chOff x="5342" y="1270"/>
              <a:chExt cx="90" cy="454"/>
            </a:xfrm>
          </p:grpSpPr>
          <p:sp>
            <p:nvSpPr>
              <p:cNvPr id="218" name="Line 184"/>
              <p:cNvSpPr>
                <a:spLocks noChangeAspect="1" noChangeShapeType="1"/>
              </p:cNvSpPr>
              <p:nvPr/>
            </p:nvSpPr>
            <p:spPr bwMode="auto">
              <a:xfrm>
                <a:off x="5405" y="1324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9" name="AutoShape 185"/>
              <p:cNvSpPr>
                <a:spLocks noChangeArrowheads="1"/>
              </p:cNvSpPr>
              <p:nvPr/>
            </p:nvSpPr>
            <p:spPr bwMode="auto">
              <a:xfrm flipV="1">
                <a:off x="5342" y="1270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0" name="Group 189"/>
            <p:cNvGrpSpPr>
              <a:grpSpLocks/>
            </p:cNvGrpSpPr>
            <p:nvPr/>
          </p:nvGrpSpPr>
          <p:grpSpPr bwMode="auto">
            <a:xfrm>
              <a:off x="4976813" y="2117725"/>
              <a:ext cx="1003300" cy="130175"/>
              <a:chOff x="2991" y="1342"/>
              <a:chExt cx="632" cy="82"/>
            </a:xfrm>
          </p:grpSpPr>
          <p:sp>
            <p:nvSpPr>
              <p:cNvPr id="216" name="Line 187"/>
              <p:cNvSpPr>
                <a:spLocks noChangeAspect="1" noChangeShapeType="1"/>
              </p:cNvSpPr>
              <p:nvPr/>
            </p:nvSpPr>
            <p:spPr bwMode="auto">
              <a:xfrm rot="16200000">
                <a:off x="3341" y="1100"/>
                <a:ext cx="2" cy="56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7" name="AutoShape 188"/>
              <p:cNvSpPr>
                <a:spLocks noChangeArrowheads="1"/>
              </p:cNvSpPr>
              <p:nvPr/>
            </p:nvSpPr>
            <p:spPr bwMode="auto">
              <a:xfrm rot="16200000" flipV="1">
                <a:off x="2999" y="1334"/>
                <a:ext cx="82" cy="9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1" name="Group 114"/>
            <p:cNvGrpSpPr>
              <a:grpSpLocks/>
            </p:cNvGrpSpPr>
            <p:nvPr/>
          </p:nvGrpSpPr>
          <p:grpSpPr bwMode="auto">
            <a:xfrm>
              <a:off x="6972300" y="2728913"/>
              <a:ext cx="627063" cy="511175"/>
              <a:chOff x="3909" y="764"/>
              <a:chExt cx="394" cy="367"/>
            </a:xfrm>
          </p:grpSpPr>
          <p:pic>
            <p:nvPicPr>
              <p:cNvPr id="211" name="Picture 11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2" name="Picture 1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3" name="Freeform 117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4" name="Oval 118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5" name="Oval 119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2" name="Group 120"/>
            <p:cNvGrpSpPr>
              <a:grpSpLocks/>
            </p:cNvGrpSpPr>
            <p:nvPr/>
          </p:nvGrpSpPr>
          <p:grpSpPr bwMode="auto">
            <a:xfrm>
              <a:off x="6883400" y="4171950"/>
              <a:ext cx="774700" cy="741363"/>
              <a:chOff x="3909" y="764"/>
              <a:chExt cx="394" cy="367"/>
            </a:xfrm>
          </p:grpSpPr>
          <p:pic>
            <p:nvPicPr>
              <p:cNvPr id="206" name="Picture 12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7" name="Picture 12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" name="Freeform 123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9" name="Oval 124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0" name="Oval 125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3" name="Group 126"/>
            <p:cNvGrpSpPr>
              <a:grpSpLocks/>
            </p:cNvGrpSpPr>
            <p:nvPr/>
          </p:nvGrpSpPr>
          <p:grpSpPr bwMode="auto">
            <a:xfrm>
              <a:off x="6951663" y="5124450"/>
              <a:ext cx="679450" cy="596900"/>
              <a:chOff x="3909" y="764"/>
              <a:chExt cx="394" cy="367"/>
            </a:xfrm>
          </p:grpSpPr>
          <p:pic>
            <p:nvPicPr>
              <p:cNvPr id="201" name="Picture 12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2" name="Picture 1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3" name="Freeform 129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4" name="Oval 130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5" name="Oval 131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84" name="Text Box 141"/>
            <p:cNvSpPr txBox="1">
              <a:spLocks/>
            </p:cNvSpPr>
            <p:nvPr/>
          </p:nvSpPr>
          <p:spPr bwMode="auto">
            <a:xfrm>
              <a:off x="6909221" y="2806700"/>
              <a:ext cx="704318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GPS</a:t>
              </a:r>
            </a:p>
          </p:txBody>
        </p:sp>
        <p:sp>
          <p:nvSpPr>
            <p:cNvPr id="185" name="Text Box 143"/>
            <p:cNvSpPr txBox="1">
              <a:spLocks/>
            </p:cNvSpPr>
            <p:nvPr/>
          </p:nvSpPr>
          <p:spPr bwMode="auto">
            <a:xfrm>
              <a:off x="6842030" y="4324350"/>
              <a:ext cx="773370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WiFi</a:t>
              </a:r>
              <a:endParaRPr lang="en-US" sz="1400" b="1" kern="0" dirty="0" smtClean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sp>
          <p:nvSpPr>
            <p:cNvPr id="186" name="Text Box 144"/>
            <p:cNvSpPr txBox="1">
              <a:spLocks/>
            </p:cNvSpPr>
            <p:nvPr/>
          </p:nvSpPr>
          <p:spPr bwMode="auto">
            <a:xfrm>
              <a:off x="6812116" y="5199063"/>
              <a:ext cx="927406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mmW</a:t>
              </a:r>
              <a:endParaRPr lang="en-US" sz="1400" b="1" kern="0" dirty="0" smtClean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grpSp>
          <p:nvGrpSpPr>
            <p:cNvPr id="187" name="Group 145"/>
            <p:cNvGrpSpPr>
              <a:grpSpLocks/>
            </p:cNvGrpSpPr>
            <p:nvPr/>
          </p:nvGrpSpPr>
          <p:grpSpPr bwMode="auto">
            <a:xfrm>
              <a:off x="6916738" y="3354388"/>
              <a:ext cx="703262" cy="622300"/>
              <a:chOff x="3909" y="764"/>
              <a:chExt cx="394" cy="367"/>
            </a:xfrm>
          </p:grpSpPr>
          <p:pic>
            <p:nvPicPr>
              <p:cNvPr id="196" name="Picture 14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" name="Picture 14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" name="Freeform 148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99" name="Oval 149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0" name="Oval 150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88" name="Text Box 151"/>
            <p:cNvSpPr txBox="1">
              <a:spLocks/>
            </p:cNvSpPr>
            <p:nvPr/>
          </p:nvSpPr>
          <p:spPr bwMode="auto">
            <a:xfrm>
              <a:off x="6904380" y="3471863"/>
              <a:ext cx="672448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Cog</a:t>
              </a:r>
            </a:p>
          </p:txBody>
        </p:sp>
        <p:grpSp>
          <p:nvGrpSpPr>
            <p:cNvPr id="189" name="Group 152"/>
            <p:cNvGrpSpPr>
              <a:grpSpLocks/>
            </p:cNvGrpSpPr>
            <p:nvPr/>
          </p:nvGrpSpPr>
          <p:grpSpPr bwMode="auto">
            <a:xfrm>
              <a:off x="6896100" y="2073275"/>
              <a:ext cx="730250" cy="581025"/>
              <a:chOff x="3909" y="764"/>
              <a:chExt cx="394" cy="367"/>
            </a:xfrm>
          </p:grpSpPr>
          <p:pic>
            <p:nvPicPr>
              <p:cNvPr id="191" name="Picture 15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2" name="Picture 15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3" name="Freeform 15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94" name="Oval 15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95" name="Oval 15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90" name="Text Box 158"/>
            <p:cNvSpPr txBox="1">
              <a:spLocks/>
            </p:cNvSpPr>
            <p:nvPr/>
          </p:nvSpPr>
          <p:spPr bwMode="auto">
            <a:xfrm>
              <a:off x="6800301" y="2197098"/>
              <a:ext cx="853045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Radio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" y="1338346"/>
            <a:ext cx="8837210" cy="3005054"/>
            <a:chOff x="228600" y="1338346"/>
            <a:chExt cx="8837210" cy="3005054"/>
          </a:xfrm>
        </p:grpSpPr>
        <p:sp>
          <p:nvSpPr>
            <p:cNvPr id="4" name="Rectangle 3"/>
            <p:cNvSpPr txBox="1">
              <a:spLocks noChangeArrowheads="1"/>
            </p:cNvSpPr>
            <p:nvPr/>
          </p:nvSpPr>
          <p:spPr>
            <a:xfrm>
              <a:off x="228600" y="1338346"/>
              <a:ext cx="8007350" cy="3005054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75000"/>
                <a:buFont typeface="Wingdings" pitchFamily="2" charset="2"/>
                <a:buChar char="l"/>
                <a:defRPr sz="3200" b="1">
                  <a:solidFill>
                    <a:srgbClr val="0000CC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rgbClr val="0000CC"/>
                  </a:solidFill>
                  <a:latin typeface="+mn-lt"/>
                </a:defRPr>
              </a:lvl2pPr>
              <a:lvl3pPr marL="1143000" indent="-228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65000"/>
                <a:buFont typeface="ZapfDingbats" pitchFamily="82" charset="2"/>
                <a:buChar char="l"/>
                <a:defRPr sz="2400" b="1">
                  <a:solidFill>
                    <a:srgbClr val="0000FF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65000"/>
                <a:buFont typeface="Wingdings" pitchFamily="2" charset="2"/>
                <a:buChar char="l"/>
                <a:defRPr sz="2000" b="1">
                  <a:solidFill>
                    <a:srgbClr val="0000CC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endParaRPr lang="en-US" sz="1800" kern="0" dirty="0" smtClean="0">
                <a:solidFill>
                  <a:srgbClr val="474747"/>
                </a:solidFill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3000" kern="0" dirty="0" smtClean="0"/>
                <a:t>Network/Radio Challenges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err="1" smtClean="0"/>
                <a:t>Gbps</a:t>
              </a:r>
              <a:r>
                <a:rPr lang="en-US" sz="2200" kern="0" dirty="0" smtClean="0"/>
                <a:t> data rates with “no” errors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Energy </a:t>
              </a:r>
              <a:r>
                <a:rPr lang="en-US" sz="2200" kern="0" dirty="0"/>
                <a:t>efficiency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/>
                <a:t>Scarce/bifurcated spectrum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Reliability and coverage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Heterogeneous networks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Seamless internetwork handoff</a:t>
              </a:r>
            </a:p>
            <a:p>
              <a:pPr lvl="3">
                <a:lnSpc>
                  <a:spcPct val="90000"/>
                </a:lnSpc>
                <a:defRPr/>
              </a:pPr>
              <a:endParaRPr lang="en-US" kern="0" dirty="0" smtClean="0"/>
            </a:p>
            <a:p>
              <a:pPr lvl="1">
                <a:lnSpc>
                  <a:spcPct val="90000"/>
                </a:lnSpc>
                <a:buFontTx/>
                <a:buNone/>
                <a:defRPr/>
              </a:pPr>
              <a:endParaRPr lang="en-US" sz="3200" kern="0" dirty="0">
                <a:solidFill>
                  <a:srgbClr val="474747"/>
                </a:solidFill>
              </a:endParaRP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458486" y="2811452"/>
              <a:ext cx="1660918" cy="1304935"/>
              <a:chOff x="3761452" y="4575193"/>
              <a:chExt cx="2300469" cy="1881899"/>
            </a:xfrm>
          </p:grpSpPr>
          <p:pic>
            <p:nvPicPr>
              <p:cNvPr id="261" name="Picture 1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4940" y="4575193"/>
                <a:ext cx="716017" cy="716017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grpSp>
            <p:nvGrpSpPr>
              <p:cNvPr id="262" name="Group 261"/>
              <p:cNvGrpSpPr/>
              <p:nvPr/>
            </p:nvGrpSpPr>
            <p:grpSpPr>
              <a:xfrm>
                <a:off x="5395322" y="5255547"/>
                <a:ext cx="666599" cy="928585"/>
                <a:chOff x="7366182" y="2576172"/>
                <a:chExt cx="847608" cy="1111454"/>
              </a:xfrm>
            </p:grpSpPr>
            <p:pic>
              <p:nvPicPr>
                <p:cNvPr id="269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270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63" name="Group 262"/>
              <p:cNvGrpSpPr/>
              <p:nvPr/>
            </p:nvGrpSpPr>
            <p:grpSpPr>
              <a:xfrm>
                <a:off x="4603389" y="5528507"/>
                <a:ext cx="666599" cy="928585"/>
                <a:chOff x="7366182" y="2576172"/>
                <a:chExt cx="847608" cy="1111454"/>
              </a:xfrm>
            </p:grpSpPr>
            <p:pic>
              <p:nvPicPr>
                <p:cNvPr id="267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268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64" name="Group 263"/>
              <p:cNvGrpSpPr/>
              <p:nvPr/>
            </p:nvGrpSpPr>
            <p:grpSpPr>
              <a:xfrm>
                <a:off x="3761452" y="5255547"/>
                <a:ext cx="666599" cy="928585"/>
                <a:chOff x="7366182" y="2576172"/>
                <a:chExt cx="847608" cy="1111454"/>
              </a:xfrm>
            </p:grpSpPr>
            <p:pic>
              <p:nvPicPr>
                <p:cNvPr id="265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266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cxnSp>
          <p:nvCxnSpPr>
            <p:cNvPr id="271" name="Straight Connector 270"/>
            <p:cNvCxnSpPr/>
            <p:nvPr/>
          </p:nvCxnSpPr>
          <p:spPr>
            <a:xfrm flipH="1" flipV="1">
              <a:off x="5946794" y="3285720"/>
              <a:ext cx="22080" cy="13038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72" name="Group 271"/>
            <p:cNvGrpSpPr/>
            <p:nvPr/>
          </p:nvGrpSpPr>
          <p:grpSpPr>
            <a:xfrm>
              <a:off x="7338639" y="2685305"/>
              <a:ext cx="1647194" cy="1340999"/>
              <a:chOff x="2912232" y="4862700"/>
              <a:chExt cx="2728142" cy="2728142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2912232" y="4862700"/>
                <a:ext cx="2728142" cy="2728142"/>
                <a:chOff x="3653294" y="5367403"/>
                <a:chExt cx="2728142" cy="2728142"/>
              </a:xfrm>
            </p:grpSpPr>
            <p:pic>
              <p:nvPicPr>
                <p:cNvPr id="275" name="Picture 16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3294" y="5367403"/>
                  <a:ext cx="2728142" cy="272814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276" name="Rectangle 275"/>
                <p:cNvSpPr/>
                <p:nvPr/>
              </p:nvSpPr>
              <p:spPr>
                <a:xfrm>
                  <a:off x="3879347" y="5448882"/>
                  <a:ext cx="2481729" cy="713585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 smtClea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274" name="Picture 5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5258" y="4952764"/>
                <a:ext cx="731265" cy="665916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277" name="Group 276"/>
            <p:cNvGrpSpPr/>
            <p:nvPr/>
          </p:nvGrpSpPr>
          <p:grpSpPr>
            <a:xfrm>
              <a:off x="6439820" y="1754085"/>
              <a:ext cx="2385216" cy="936998"/>
              <a:chOff x="6069769" y="721396"/>
              <a:chExt cx="2508544" cy="1083983"/>
            </a:xfrm>
          </p:grpSpPr>
          <p:grpSp>
            <p:nvGrpSpPr>
              <p:cNvPr id="278" name="Group 277"/>
              <p:cNvGrpSpPr/>
              <p:nvPr/>
            </p:nvGrpSpPr>
            <p:grpSpPr>
              <a:xfrm>
                <a:off x="6069769" y="721396"/>
                <a:ext cx="2494960" cy="1083983"/>
                <a:chOff x="876834" y="5116791"/>
                <a:chExt cx="2392363" cy="1014412"/>
              </a:xfrm>
            </p:grpSpPr>
            <p:grpSp>
              <p:nvGrpSpPr>
                <p:cNvPr id="280" name="Group 51"/>
                <p:cNvGrpSpPr>
                  <a:grpSpLocks/>
                </p:cNvGrpSpPr>
                <p:nvPr/>
              </p:nvGrpSpPr>
              <p:grpSpPr bwMode="auto">
                <a:xfrm>
                  <a:off x="3112034" y="5137428"/>
                  <a:ext cx="157163" cy="295275"/>
                  <a:chOff x="4527" y="3005"/>
                  <a:chExt cx="99" cy="186"/>
                </a:xfrm>
                <a:solidFill>
                  <a:srgbClr val="FF3399"/>
                </a:solidFill>
              </p:grpSpPr>
              <p:sp>
                <p:nvSpPr>
                  <p:cNvPr id="305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527" y="3065"/>
                    <a:ext cx="99" cy="126"/>
                  </a:xfrm>
                  <a:prstGeom prst="rect">
                    <a:avLst/>
                  </a:prstGeom>
                  <a:grpFill/>
                  <a:ln w="12700">
                    <a:solidFill>
                      <a:sysClr val="windowText" lastClr="00000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306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3005"/>
                    <a:ext cx="0" cy="78"/>
                  </a:xfrm>
                  <a:prstGeom prst="line">
                    <a:avLst/>
                  </a:prstGeom>
                  <a:grpFill/>
                  <a:ln w="28575">
                    <a:solidFill>
                      <a:sysClr val="windowText" lastClr="00000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28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027771" y="5164415"/>
                  <a:ext cx="1084262" cy="22225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2" name="Rectangle 55"/>
                <p:cNvSpPr>
                  <a:spLocks noChangeArrowheads="1"/>
                </p:cNvSpPr>
                <p:nvPr/>
              </p:nvSpPr>
              <p:spPr bwMode="auto">
                <a:xfrm>
                  <a:off x="1943634" y="5202516"/>
                  <a:ext cx="157163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3" name="Line 56"/>
                <p:cNvSpPr>
                  <a:spLocks noChangeShapeType="1"/>
                </p:cNvSpPr>
                <p:nvPr/>
              </p:nvSpPr>
              <p:spPr bwMode="auto">
                <a:xfrm>
                  <a:off x="2010309" y="5116791"/>
                  <a:ext cx="4763" cy="128587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4" name="Rectangle 57"/>
                <p:cNvSpPr>
                  <a:spLocks noChangeArrowheads="1"/>
                </p:cNvSpPr>
                <p:nvPr/>
              </p:nvSpPr>
              <p:spPr bwMode="auto">
                <a:xfrm>
                  <a:off x="1737259" y="5670828"/>
                  <a:ext cx="157163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5" name="Line 58"/>
                <p:cNvSpPr>
                  <a:spLocks noChangeShapeType="1"/>
                </p:cNvSpPr>
                <p:nvPr/>
              </p:nvSpPr>
              <p:spPr bwMode="auto">
                <a:xfrm>
                  <a:off x="1818222" y="5570816"/>
                  <a:ext cx="4762" cy="128587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grpSp>
              <p:nvGrpSpPr>
                <p:cNvPr id="286" name="Group 59"/>
                <p:cNvGrpSpPr>
                  <a:grpSpLocks/>
                </p:cNvGrpSpPr>
                <p:nvPr/>
              </p:nvGrpSpPr>
              <p:grpSpPr bwMode="auto">
                <a:xfrm>
                  <a:off x="876834" y="5294591"/>
                  <a:ext cx="157163" cy="295275"/>
                  <a:chOff x="4431" y="3005"/>
                  <a:chExt cx="99" cy="186"/>
                </a:xfrm>
                <a:solidFill>
                  <a:srgbClr val="FF3399"/>
                </a:solidFill>
              </p:grpSpPr>
              <p:sp>
                <p:nvSpPr>
                  <p:cNvPr id="30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4431" y="3065"/>
                    <a:ext cx="99" cy="126"/>
                  </a:xfrm>
                  <a:prstGeom prst="rect">
                    <a:avLst/>
                  </a:prstGeom>
                  <a:grpFill/>
                  <a:ln w="12700">
                    <a:solidFill>
                      <a:sysClr val="windowText" lastClr="00000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30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3005"/>
                    <a:ext cx="0" cy="78"/>
                  </a:xfrm>
                  <a:prstGeom prst="line">
                    <a:avLst/>
                  </a:prstGeom>
                  <a:grpFill/>
                  <a:ln w="28575">
                    <a:solidFill>
                      <a:sysClr val="windowText" lastClr="00000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287" name="Rectangle 62"/>
                <p:cNvSpPr>
                  <a:spLocks noChangeArrowheads="1"/>
                </p:cNvSpPr>
                <p:nvPr/>
              </p:nvSpPr>
              <p:spPr bwMode="auto">
                <a:xfrm>
                  <a:off x="1361022" y="5339041"/>
                  <a:ext cx="157162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8" name="Line 63"/>
                <p:cNvSpPr>
                  <a:spLocks noChangeShapeType="1"/>
                </p:cNvSpPr>
                <p:nvPr/>
              </p:nvSpPr>
              <p:spPr bwMode="auto">
                <a:xfrm>
                  <a:off x="1427697" y="5253316"/>
                  <a:ext cx="4762" cy="128587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grpSp>
              <p:nvGrpSpPr>
                <p:cNvPr id="289" name="Group 288"/>
                <p:cNvGrpSpPr/>
                <p:nvPr/>
              </p:nvGrpSpPr>
              <p:grpSpPr>
                <a:xfrm>
                  <a:off x="2565842" y="5593035"/>
                  <a:ext cx="152400" cy="304800"/>
                  <a:chOff x="2452104" y="4692060"/>
                  <a:chExt cx="194569" cy="421011"/>
                </a:xfrm>
                <a:solidFill>
                  <a:srgbClr val="FF3399"/>
                </a:solidFill>
              </p:grpSpPr>
              <p:sp>
                <p:nvSpPr>
                  <p:cNvPr id="301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2452104" y="4844460"/>
                    <a:ext cx="194569" cy="268611"/>
                  </a:xfrm>
                  <a:prstGeom prst="rect">
                    <a:avLst/>
                  </a:prstGeom>
                  <a:grpFill/>
                  <a:ln w="12700">
                    <a:solidFill>
                      <a:sysClr val="windowText" lastClr="00000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302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2528304" y="4692060"/>
                    <a:ext cx="5897" cy="172678"/>
                  </a:xfrm>
                  <a:prstGeom prst="line">
                    <a:avLst/>
                  </a:prstGeom>
                  <a:grpFill/>
                  <a:ln w="28575">
                    <a:solidFill>
                      <a:sysClr val="windowText" lastClr="00000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290" name="Rectangle 66"/>
                <p:cNvSpPr>
                  <a:spLocks noChangeArrowheads="1"/>
                </p:cNvSpPr>
                <p:nvPr/>
              </p:nvSpPr>
              <p:spPr bwMode="auto">
                <a:xfrm>
                  <a:off x="1208622" y="5931178"/>
                  <a:ext cx="157162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1" name="Line 67"/>
                <p:cNvSpPr>
                  <a:spLocks noChangeShapeType="1"/>
                </p:cNvSpPr>
                <p:nvPr/>
              </p:nvSpPr>
              <p:spPr bwMode="auto">
                <a:xfrm>
                  <a:off x="1294347" y="5835928"/>
                  <a:ext cx="0" cy="123825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2" name="Line 68"/>
                <p:cNvSpPr>
                  <a:spLocks noChangeShapeType="1"/>
                </p:cNvSpPr>
                <p:nvPr/>
              </p:nvSpPr>
              <p:spPr bwMode="auto">
                <a:xfrm>
                  <a:off x="1022884" y="5305703"/>
                  <a:ext cx="330200" cy="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3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472147" y="5156478"/>
                  <a:ext cx="450850" cy="119063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4" name="Line 70"/>
                <p:cNvSpPr>
                  <a:spLocks noChangeShapeType="1"/>
                </p:cNvSpPr>
                <p:nvPr/>
              </p:nvSpPr>
              <p:spPr bwMode="auto">
                <a:xfrm>
                  <a:off x="1981734" y="5231091"/>
                  <a:ext cx="643794" cy="339725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5" name="Line 71"/>
                <p:cNvSpPr>
                  <a:spLocks noChangeShapeType="1"/>
                </p:cNvSpPr>
                <p:nvPr/>
              </p:nvSpPr>
              <p:spPr bwMode="auto">
                <a:xfrm>
                  <a:off x="1008597" y="5366028"/>
                  <a:ext cx="223837" cy="449263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6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1232434" y="5245378"/>
                  <a:ext cx="165100" cy="525463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7" name="Line 73"/>
                <p:cNvSpPr>
                  <a:spLocks noChangeShapeType="1"/>
                </p:cNvSpPr>
                <p:nvPr/>
              </p:nvSpPr>
              <p:spPr bwMode="auto">
                <a:xfrm>
                  <a:off x="1427697" y="5275541"/>
                  <a:ext cx="330200" cy="33020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8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292759" y="5620028"/>
                  <a:ext cx="388938" cy="16510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9" name="Line 75"/>
                <p:cNvSpPr>
                  <a:spLocks noChangeShapeType="1"/>
                </p:cNvSpPr>
                <p:nvPr/>
              </p:nvSpPr>
              <p:spPr bwMode="auto">
                <a:xfrm>
                  <a:off x="1846797" y="5605742"/>
                  <a:ext cx="659605" cy="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300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642042" y="5202516"/>
                  <a:ext cx="469992" cy="387351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  <p:sp>
            <p:nvSpPr>
              <p:cNvPr id="279" name="TextBox 278"/>
              <p:cNvSpPr txBox="1"/>
              <p:nvPr/>
            </p:nvSpPr>
            <p:spPr>
              <a:xfrm>
                <a:off x="7487576" y="763804"/>
                <a:ext cx="1090737" cy="3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kern="0" dirty="0" err="1" smtClean="0">
                    <a:solidFill>
                      <a:prstClr val="black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AdHoc</a:t>
                </a:r>
                <a:endParaRPr lang="en-US" sz="1400" b="1" kern="0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5759472" y="2523352"/>
              <a:ext cx="51816" cy="134171"/>
              <a:chOff x="5128750" y="1131918"/>
              <a:chExt cx="108990" cy="300257"/>
            </a:xfrm>
          </p:grpSpPr>
          <p:sp>
            <p:nvSpPr>
              <p:cNvPr id="308" name="Isosceles Triangle 307"/>
              <p:cNvSpPr/>
              <p:nvPr/>
            </p:nvSpPr>
            <p:spPr>
              <a:xfrm flipV="1">
                <a:off x="5128750" y="1131918"/>
                <a:ext cx="108990" cy="139102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b="1" kern="0" smtClean="0">
                  <a:solidFill>
                    <a:prstClr val="white"/>
                  </a:solidFill>
                  <a:latin typeface="Constantia"/>
                </a:endParaRPr>
              </a:p>
            </p:txBody>
          </p:sp>
          <p:cxnSp>
            <p:nvCxnSpPr>
              <p:cNvPr id="309" name="Straight Connector 308"/>
              <p:cNvCxnSpPr/>
              <p:nvPr/>
            </p:nvCxnSpPr>
            <p:spPr>
              <a:xfrm>
                <a:off x="5183245" y="1254377"/>
                <a:ext cx="0" cy="17779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grpSp>
          <p:nvGrpSpPr>
            <p:cNvPr id="310" name="Group 309"/>
            <p:cNvGrpSpPr/>
            <p:nvPr/>
          </p:nvGrpSpPr>
          <p:grpSpPr>
            <a:xfrm>
              <a:off x="6106311" y="2523352"/>
              <a:ext cx="51816" cy="134171"/>
              <a:chOff x="5128750" y="1131918"/>
              <a:chExt cx="108990" cy="300257"/>
            </a:xfrm>
          </p:grpSpPr>
          <p:sp>
            <p:nvSpPr>
              <p:cNvPr id="311" name="Isosceles Triangle 310"/>
              <p:cNvSpPr/>
              <p:nvPr/>
            </p:nvSpPr>
            <p:spPr>
              <a:xfrm flipV="1">
                <a:off x="5128750" y="1131918"/>
                <a:ext cx="108990" cy="139102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b="1" kern="0" smtClean="0">
                  <a:solidFill>
                    <a:prstClr val="white"/>
                  </a:solidFill>
                  <a:latin typeface="Constantia"/>
                </a:endParaRPr>
              </a:p>
            </p:txBody>
          </p:sp>
          <p:cxnSp>
            <p:nvCxnSpPr>
              <p:cNvPr id="312" name="Straight Connector 311"/>
              <p:cNvCxnSpPr/>
              <p:nvPr/>
            </p:nvCxnSpPr>
            <p:spPr>
              <a:xfrm>
                <a:off x="5183245" y="1254377"/>
                <a:ext cx="0" cy="17779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313" name="Straight Connector 312"/>
            <p:cNvCxnSpPr/>
            <p:nvPr/>
          </p:nvCxnSpPr>
          <p:spPr>
            <a:xfrm>
              <a:off x="5872310" y="2554432"/>
              <a:ext cx="202108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14" name="TextBox 313"/>
            <p:cNvSpPr txBox="1"/>
            <p:nvPr/>
          </p:nvSpPr>
          <p:spPr>
            <a:xfrm>
              <a:off x="5456990" y="2256255"/>
              <a:ext cx="1172410" cy="266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Short-Range</a:t>
              </a:r>
              <a:endParaRPr lang="en-US" sz="14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5334000" y="1671503"/>
              <a:ext cx="3731810" cy="25278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b="1" kern="0" smtClean="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333999" y="1671652"/>
              <a:ext cx="968577" cy="5232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5-6G</a:t>
              </a:r>
              <a:endParaRPr lang="en-US" sz="28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317" name="Rectangle 3"/>
          <p:cNvSpPr txBox="1">
            <a:spLocks noChangeArrowheads="1"/>
          </p:cNvSpPr>
          <p:nvPr/>
        </p:nvSpPr>
        <p:spPr>
          <a:xfrm>
            <a:off x="309546" y="3886200"/>
            <a:ext cx="5944630" cy="31871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l"/>
              <a:defRPr sz="3200" b="1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80000"/>
              <a:buFont typeface="Wingdings" pitchFamily="2" charset="2"/>
              <a:buChar char="l"/>
              <a:defRPr sz="2800" b="1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65000"/>
              <a:buFont typeface="ZapfDingbats" pitchFamily="82" charset="2"/>
              <a:buChar char="l"/>
              <a:defRPr sz="2400" b="1">
                <a:solidFill>
                  <a:srgbClr val="0000F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65000"/>
              <a:buFont typeface="Wingdings" pitchFamily="2" charset="2"/>
              <a:buChar char="l"/>
              <a:defRPr sz="2000" b="1">
                <a:solidFill>
                  <a:srgbClr val="0000CC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sz="1800" kern="0" dirty="0" smtClean="0">
              <a:solidFill>
                <a:srgbClr val="474747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kern="0" dirty="0" smtClean="0"/>
              <a:t>Device/</a:t>
            </a:r>
            <a:r>
              <a:rPr lang="en-US" sz="3000" kern="0" dirty="0" err="1" smtClean="0"/>
              <a:t>SoC</a:t>
            </a:r>
            <a:r>
              <a:rPr lang="en-US" sz="3000" kern="0" dirty="0" smtClean="0"/>
              <a:t> Challenges</a:t>
            </a:r>
          </a:p>
          <a:p>
            <a:pPr lvl="1">
              <a:defRPr/>
            </a:pPr>
            <a:r>
              <a:rPr lang="en-US" sz="2200" kern="0" dirty="0" smtClean="0"/>
              <a:t>Performance </a:t>
            </a:r>
          </a:p>
          <a:p>
            <a:pPr lvl="1">
              <a:defRPr/>
            </a:pPr>
            <a:r>
              <a:rPr lang="en-US" sz="2200" kern="0" dirty="0" smtClean="0"/>
              <a:t>Complexity</a:t>
            </a:r>
          </a:p>
          <a:p>
            <a:pPr lvl="1">
              <a:defRPr/>
            </a:pPr>
            <a:r>
              <a:rPr lang="en-US" sz="2200" kern="0" dirty="0" smtClean="0"/>
              <a:t>Size, Power, </a:t>
            </a:r>
            <a:r>
              <a:rPr lang="en-US" sz="2200" kern="0" dirty="0" smtClean="0"/>
              <a:t>Cost, Energy</a:t>
            </a:r>
            <a:endParaRPr lang="en-US" sz="2200" kern="0" dirty="0" smtClean="0"/>
          </a:p>
          <a:p>
            <a:pPr lvl="1">
              <a:defRPr/>
            </a:pPr>
            <a:r>
              <a:rPr lang="en-US" sz="2200" kern="0" dirty="0" smtClean="0"/>
              <a:t>High frequencies/</a:t>
            </a:r>
            <a:r>
              <a:rPr lang="en-US" sz="2200" kern="0" dirty="0" err="1" smtClean="0"/>
              <a:t>mmWave</a:t>
            </a:r>
            <a:endParaRPr lang="en-US" sz="2200" kern="0" dirty="0" smtClean="0"/>
          </a:p>
          <a:p>
            <a:pPr lvl="1">
              <a:defRPr/>
            </a:pPr>
            <a:r>
              <a:rPr lang="en-US" sz="2200" kern="0" dirty="0" smtClean="0"/>
              <a:t>Multiple Antennas</a:t>
            </a:r>
          </a:p>
          <a:p>
            <a:pPr lvl="1">
              <a:defRPr/>
            </a:pPr>
            <a:r>
              <a:rPr lang="en-US" sz="2200" kern="0" dirty="0" err="1" smtClean="0"/>
              <a:t>Multiradio</a:t>
            </a:r>
            <a:r>
              <a:rPr lang="en-US" sz="2200" kern="0" dirty="0" smtClean="0"/>
              <a:t> Integration </a:t>
            </a:r>
          </a:p>
          <a:p>
            <a:pPr lvl="1">
              <a:defRPr/>
            </a:pPr>
            <a:r>
              <a:rPr lang="en-US" sz="2200" kern="0" dirty="0" err="1" smtClean="0"/>
              <a:t>Coexistance</a:t>
            </a:r>
            <a:endParaRPr lang="en-US" sz="2200" kern="0" dirty="0" smtClean="0"/>
          </a:p>
          <a:p>
            <a:pPr lvl="1">
              <a:lnSpc>
                <a:spcPct val="90000"/>
              </a:lnSpc>
              <a:buFontTx/>
              <a:buNone/>
              <a:defRPr/>
            </a:pPr>
            <a:endParaRPr lang="en-US" sz="3200" kern="0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825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Software-Defined (SD) Radio: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95275" y="4870450"/>
            <a:ext cx="8696325" cy="1624013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Wideband antennas and A/Ds span BW of desired signals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DSP programmed to process desired signal: no specialized HW</a:t>
            </a:r>
          </a:p>
        </p:txBody>
      </p:sp>
      <p:pic>
        <p:nvPicPr>
          <p:cNvPr id="15364" name="Picture 95" descr="Image-00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085975"/>
            <a:ext cx="17462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65" name="Group 96"/>
          <p:cNvGrpSpPr>
            <a:grpSpLocks/>
          </p:cNvGrpSpPr>
          <p:nvPr/>
        </p:nvGrpSpPr>
        <p:grpSpPr bwMode="auto">
          <a:xfrm>
            <a:off x="1579563" y="4032250"/>
            <a:ext cx="571500" cy="398463"/>
            <a:chOff x="3909" y="764"/>
            <a:chExt cx="394" cy="367"/>
          </a:xfrm>
        </p:grpSpPr>
        <p:pic>
          <p:nvPicPr>
            <p:cNvPr id="15487" name="Picture 97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88" name="Picture 98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89" name="Freeform 99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90" name="Oval 100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91" name="Oval 101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66" name="Group 102"/>
          <p:cNvGrpSpPr>
            <a:grpSpLocks/>
          </p:cNvGrpSpPr>
          <p:nvPr/>
        </p:nvGrpSpPr>
        <p:grpSpPr bwMode="auto">
          <a:xfrm>
            <a:off x="1541463" y="3498850"/>
            <a:ext cx="623887" cy="490538"/>
            <a:chOff x="3909" y="764"/>
            <a:chExt cx="394" cy="367"/>
          </a:xfrm>
        </p:grpSpPr>
        <p:pic>
          <p:nvPicPr>
            <p:cNvPr id="15482" name="Picture 103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83" name="Picture 104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84" name="Freeform 105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85" name="Oval 106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86" name="Oval 107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67" name="Group 108"/>
          <p:cNvGrpSpPr>
            <a:grpSpLocks/>
          </p:cNvGrpSpPr>
          <p:nvPr/>
        </p:nvGrpSpPr>
        <p:grpSpPr bwMode="auto">
          <a:xfrm>
            <a:off x="1522413" y="2727325"/>
            <a:ext cx="622300" cy="488950"/>
            <a:chOff x="3909" y="764"/>
            <a:chExt cx="394" cy="367"/>
          </a:xfrm>
        </p:grpSpPr>
        <p:pic>
          <p:nvPicPr>
            <p:cNvPr id="15477" name="Picture 109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78" name="Picture 110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79" name="Freeform 111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80" name="Oval 112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81" name="Oval 113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68" name="Group 132"/>
          <p:cNvGrpSpPr>
            <a:grpSpLocks/>
          </p:cNvGrpSpPr>
          <p:nvPr/>
        </p:nvGrpSpPr>
        <p:grpSpPr bwMode="auto">
          <a:xfrm>
            <a:off x="1752600" y="2263775"/>
            <a:ext cx="446088" cy="330200"/>
            <a:chOff x="3909" y="764"/>
            <a:chExt cx="394" cy="367"/>
          </a:xfrm>
        </p:grpSpPr>
        <p:pic>
          <p:nvPicPr>
            <p:cNvPr id="15472" name="Picture 133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73" name="Picture 134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74" name="Freeform 135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5" name="Oval 136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76" name="Oval 137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69" name="Text Box 138"/>
          <p:cNvSpPr txBox="1">
            <a:spLocks/>
          </p:cNvSpPr>
          <p:nvPr/>
        </p:nvSpPr>
        <p:spPr bwMode="auto">
          <a:xfrm>
            <a:off x="1471613" y="2771775"/>
            <a:ext cx="696912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Cellular</a:t>
            </a:r>
          </a:p>
        </p:txBody>
      </p:sp>
      <p:sp>
        <p:nvSpPr>
          <p:cNvPr id="15370" name="Text Box 139"/>
          <p:cNvSpPr txBox="1">
            <a:spLocks/>
          </p:cNvSpPr>
          <p:nvPr/>
        </p:nvSpPr>
        <p:spPr bwMode="auto">
          <a:xfrm>
            <a:off x="1409700" y="3457575"/>
            <a:ext cx="836613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Apps</a:t>
            </a:r>
          </a:p>
          <a:p>
            <a:pPr algn="ctr" defTabSz="642938">
              <a:lnSpc>
                <a:spcPct val="80000"/>
              </a:lnSpc>
            </a:pPr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Processor</a:t>
            </a:r>
          </a:p>
        </p:txBody>
      </p:sp>
      <p:sp>
        <p:nvSpPr>
          <p:cNvPr id="15371" name="Text Box 140"/>
          <p:cNvSpPr txBox="1">
            <a:spLocks/>
          </p:cNvSpPr>
          <p:nvPr/>
        </p:nvSpPr>
        <p:spPr bwMode="auto">
          <a:xfrm>
            <a:off x="1828800" y="2301875"/>
            <a:ext cx="350838" cy="3079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BT</a:t>
            </a:r>
          </a:p>
        </p:txBody>
      </p:sp>
      <p:sp>
        <p:nvSpPr>
          <p:cNvPr id="15372" name="Text Box 142"/>
          <p:cNvSpPr txBox="1">
            <a:spLocks/>
          </p:cNvSpPr>
          <p:nvPr/>
        </p:nvSpPr>
        <p:spPr bwMode="auto">
          <a:xfrm>
            <a:off x="1409700" y="3990975"/>
            <a:ext cx="836613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Media</a:t>
            </a:r>
          </a:p>
          <a:p>
            <a:pPr algn="ctr" defTabSz="642938">
              <a:lnSpc>
                <a:spcPct val="80000"/>
              </a:lnSpc>
            </a:pPr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Processor</a:t>
            </a:r>
          </a:p>
        </p:txBody>
      </p:sp>
      <p:grpSp>
        <p:nvGrpSpPr>
          <p:cNvPr id="15373" name="Group 159"/>
          <p:cNvGrpSpPr>
            <a:grpSpLocks/>
          </p:cNvGrpSpPr>
          <p:nvPr/>
        </p:nvGrpSpPr>
        <p:grpSpPr bwMode="auto">
          <a:xfrm rot="5400000" flipH="1">
            <a:off x="2971800" y="2309813"/>
            <a:ext cx="71438" cy="449262"/>
            <a:chOff x="5459" y="1315"/>
            <a:chExt cx="90" cy="477"/>
          </a:xfrm>
        </p:grpSpPr>
        <p:sp>
          <p:nvSpPr>
            <p:cNvPr id="15470" name="Line 160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1" name="AutoShape 161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4" name="Group 162"/>
          <p:cNvGrpSpPr>
            <a:grpSpLocks/>
          </p:cNvGrpSpPr>
          <p:nvPr/>
        </p:nvGrpSpPr>
        <p:grpSpPr bwMode="auto">
          <a:xfrm rot="5400000" flipH="1">
            <a:off x="2959894" y="2618581"/>
            <a:ext cx="71438" cy="473075"/>
            <a:chOff x="5459" y="1315"/>
            <a:chExt cx="90" cy="477"/>
          </a:xfrm>
        </p:grpSpPr>
        <p:sp>
          <p:nvSpPr>
            <p:cNvPr id="15468" name="Line 163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" name="AutoShape 164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5" name="Group 165"/>
          <p:cNvGrpSpPr>
            <a:grpSpLocks/>
          </p:cNvGrpSpPr>
          <p:nvPr/>
        </p:nvGrpSpPr>
        <p:grpSpPr bwMode="auto">
          <a:xfrm rot="5400000" flipH="1">
            <a:off x="2932906" y="2983707"/>
            <a:ext cx="73025" cy="525462"/>
            <a:chOff x="5459" y="1315"/>
            <a:chExt cx="90" cy="477"/>
          </a:xfrm>
        </p:grpSpPr>
        <p:sp>
          <p:nvSpPr>
            <p:cNvPr id="15466" name="Line 166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" name="AutoShape 167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6" name="Group 168"/>
          <p:cNvGrpSpPr>
            <a:grpSpLocks/>
          </p:cNvGrpSpPr>
          <p:nvPr/>
        </p:nvGrpSpPr>
        <p:grpSpPr bwMode="auto">
          <a:xfrm rot="5400000" flipH="1">
            <a:off x="2933700" y="3351213"/>
            <a:ext cx="71438" cy="525462"/>
            <a:chOff x="5459" y="1315"/>
            <a:chExt cx="90" cy="477"/>
          </a:xfrm>
        </p:grpSpPr>
        <p:sp>
          <p:nvSpPr>
            <p:cNvPr id="15464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5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7" name="Group 171"/>
          <p:cNvGrpSpPr>
            <a:grpSpLocks/>
          </p:cNvGrpSpPr>
          <p:nvPr/>
        </p:nvGrpSpPr>
        <p:grpSpPr bwMode="auto">
          <a:xfrm rot="5400000" flipH="1">
            <a:off x="2933700" y="3570288"/>
            <a:ext cx="71438" cy="525462"/>
            <a:chOff x="5459" y="1315"/>
            <a:chExt cx="90" cy="477"/>
          </a:xfrm>
        </p:grpSpPr>
        <p:sp>
          <p:nvSpPr>
            <p:cNvPr id="15462" name="Line 172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3" name="AutoShape 173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8" name="Group 174"/>
          <p:cNvGrpSpPr>
            <a:grpSpLocks/>
          </p:cNvGrpSpPr>
          <p:nvPr/>
        </p:nvGrpSpPr>
        <p:grpSpPr bwMode="auto">
          <a:xfrm rot="5400000" flipH="1">
            <a:off x="2933700" y="3859213"/>
            <a:ext cx="71438" cy="525462"/>
            <a:chOff x="5459" y="1315"/>
            <a:chExt cx="90" cy="477"/>
          </a:xfrm>
        </p:grpSpPr>
        <p:sp>
          <p:nvSpPr>
            <p:cNvPr id="15460" name="Line 175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1" name="AutoShape 176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9" name="Group 177"/>
          <p:cNvGrpSpPr>
            <a:grpSpLocks/>
          </p:cNvGrpSpPr>
          <p:nvPr/>
        </p:nvGrpSpPr>
        <p:grpSpPr bwMode="auto">
          <a:xfrm rot="5400000" flipH="1">
            <a:off x="2932906" y="4040982"/>
            <a:ext cx="73025" cy="525462"/>
            <a:chOff x="5459" y="1315"/>
            <a:chExt cx="90" cy="477"/>
          </a:xfrm>
        </p:grpSpPr>
        <p:sp>
          <p:nvSpPr>
            <p:cNvPr id="15458" name="Line 178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9" name="AutoShape 179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0" name="Group 180"/>
          <p:cNvGrpSpPr>
            <a:grpSpLocks/>
          </p:cNvGrpSpPr>
          <p:nvPr/>
        </p:nvGrpSpPr>
        <p:grpSpPr bwMode="auto">
          <a:xfrm rot="-5400000">
            <a:off x="1287463" y="2627312"/>
            <a:ext cx="71438" cy="449263"/>
            <a:chOff x="5459" y="1315"/>
            <a:chExt cx="90" cy="477"/>
          </a:xfrm>
        </p:grpSpPr>
        <p:sp>
          <p:nvSpPr>
            <p:cNvPr id="15456" name="Line 181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AutoShape 182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1" name="Group 183"/>
          <p:cNvGrpSpPr>
            <a:grpSpLocks/>
          </p:cNvGrpSpPr>
          <p:nvPr/>
        </p:nvGrpSpPr>
        <p:grpSpPr bwMode="auto">
          <a:xfrm rot="-5400000">
            <a:off x="1299369" y="2880519"/>
            <a:ext cx="71437" cy="473075"/>
            <a:chOff x="5459" y="1315"/>
            <a:chExt cx="90" cy="477"/>
          </a:xfrm>
        </p:grpSpPr>
        <p:sp>
          <p:nvSpPr>
            <p:cNvPr id="15454" name="Line 184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5" name="AutoShape 185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2" name="Group 189"/>
          <p:cNvGrpSpPr>
            <a:grpSpLocks/>
          </p:cNvGrpSpPr>
          <p:nvPr/>
        </p:nvGrpSpPr>
        <p:grpSpPr bwMode="auto">
          <a:xfrm>
            <a:off x="1098550" y="2382838"/>
            <a:ext cx="657225" cy="71437"/>
            <a:chOff x="3035" y="1342"/>
            <a:chExt cx="632" cy="82"/>
          </a:xfrm>
        </p:grpSpPr>
        <p:sp>
          <p:nvSpPr>
            <p:cNvPr id="15452" name="Line 187"/>
            <p:cNvSpPr>
              <a:spLocks noChangeAspect="1" noChangeShapeType="1"/>
            </p:cNvSpPr>
            <p:nvPr/>
          </p:nvSpPr>
          <p:spPr bwMode="auto">
            <a:xfrm rot="-5400000">
              <a:off x="3385" y="1100"/>
              <a:ext cx="2" cy="5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3" name="AutoShape 188"/>
            <p:cNvSpPr>
              <a:spLocks noChangeArrowheads="1"/>
            </p:cNvSpPr>
            <p:nvPr/>
          </p:nvSpPr>
          <p:spPr bwMode="auto">
            <a:xfrm rot="16200000" flipV="1">
              <a:off x="3043" y="1334"/>
              <a:ext cx="82" cy="9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3" name="Group 114"/>
          <p:cNvGrpSpPr>
            <a:grpSpLocks/>
          </p:cNvGrpSpPr>
          <p:nvPr/>
        </p:nvGrpSpPr>
        <p:grpSpPr bwMode="auto">
          <a:xfrm>
            <a:off x="2360613" y="2720975"/>
            <a:ext cx="411162" cy="280988"/>
            <a:chOff x="3909" y="764"/>
            <a:chExt cx="394" cy="367"/>
          </a:xfrm>
        </p:grpSpPr>
        <p:pic>
          <p:nvPicPr>
            <p:cNvPr id="15447" name="Picture 115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48" name="Picture 116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49" name="Freeform 117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0" name="Oval 118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51" name="Oval 119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4" name="Group 120"/>
          <p:cNvGrpSpPr>
            <a:grpSpLocks/>
          </p:cNvGrpSpPr>
          <p:nvPr/>
        </p:nvGrpSpPr>
        <p:grpSpPr bwMode="auto">
          <a:xfrm>
            <a:off x="2303463" y="3516313"/>
            <a:ext cx="506412" cy="407987"/>
            <a:chOff x="3909" y="764"/>
            <a:chExt cx="394" cy="367"/>
          </a:xfrm>
        </p:grpSpPr>
        <p:pic>
          <p:nvPicPr>
            <p:cNvPr id="15442" name="Picture 121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43" name="Picture 122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44" name="Freeform 123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5" name="Oval 124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46" name="Oval 125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5" name="Group 126"/>
          <p:cNvGrpSpPr>
            <a:grpSpLocks/>
          </p:cNvGrpSpPr>
          <p:nvPr/>
        </p:nvGrpSpPr>
        <p:grpSpPr bwMode="auto">
          <a:xfrm>
            <a:off x="2347913" y="4041775"/>
            <a:ext cx="444500" cy="328613"/>
            <a:chOff x="3909" y="764"/>
            <a:chExt cx="394" cy="367"/>
          </a:xfrm>
        </p:grpSpPr>
        <p:pic>
          <p:nvPicPr>
            <p:cNvPr id="15437" name="Picture 127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38" name="Picture 128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39" name="Freeform 129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0" name="Oval 130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41" name="Oval 131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86" name="Text Box 141"/>
          <p:cNvSpPr txBox="1">
            <a:spLocks/>
          </p:cNvSpPr>
          <p:nvPr/>
        </p:nvSpPr>
        <p:spPr bwMode="auto">
          <a:xfrm>
            <a:off x="2359025" y="2763838"/>
            <a:ext cx="425450" cy="276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2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GPS</a:t>
            </a:r>
          </a:p>
        </p:txBody>
      </p:sp>
      <p:sp>
        <p:nvSpPr>
          <p:cNvPr id="15387" name="Text Box 143"/>
          <p:cNvSpPr txBox="1">
            <a:spLocks/>
          </p:cNvSpPr>
          <p:nvPr/>
        </p:nvSpPr>
        <p:spPr bwMode="auto">
          <a:xfrm>
            <a:off x="2298700" y="3600450"/>
            <a:ext cx="5715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WLAN</a:t>
            </a:r>
          </a:p>
        </p:txBody>
      </p:sp>
      <p:sp>
        <p:nvSpPr>
          <p:cNvPr id="15388" name="Text Box 144"/>
          <p:cNvSpPr txBox="1">
            <a:spLocks/>
          </p:cNvSpPr>
          <p:nvPr/>
        </p:nvSpPr>
        <p:spPr bwMode="auto">
          <a:xfrm>
            <a:off x="2303463" y="4083050"/>
            <a:ext cx="6223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Wimax</a:t>
            </a:r>
          </a:p>
        </p:txBody>
      </p:sp>
      <p:grpSp>
        <p:nvGrpSpPr>
          <p:cNvPr id="15389" name="Group 145"/>
          <p:cNvGrpSpPr>
            <a:grpSpLocks/>
          </p:cNvGrpSpPr>
          <p:nvPr/>
        </p:nvGrpSpPr>
        <p:grpSpPr bwMode="auto">
          <a:xfrm>
            <a:off x="2324100" y="3065463"/>
            <a:ext cx="461963" cy="342900"/>
            <a:chOff x="3909" y="764"/>
            <a:chExt cx="394" cy="367"/>
          </a:xfrm>
        </p:grpSpPr>
        <p:pic>
          <p:nvPicPr>
            <p:cNvPr id="15432" name="Picture 146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33" name="Picture 147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34" name="Freeform 148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Oval 149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36" name="Oval 150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90" name="Text Box 151"/>
          <p:cNvSpPr txBox="1">
            <a:spLocks/>
          </p:cNvSpPr>
          <p:nvPr/>
        </p:nvSpPr>
        <p:spPr bwMode="auto">
          <a:xfrm>
            <a:off x="2371725" y="3130550"/>
            <a:ext cx="55245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2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DVB-H</a:t>
            </a:r>
          </a:p>
        </p:txBody>
      </p:sp>
      <p:grpSp>
        <p:nvGrpSpPr>
          <p:cNvPr id="15391" name="Group 152"/>
          <p:cNvGrpSpPr>
            <a:grpSpLocks/>
          </p:cNvGrpSpPr>
          <p:nvPr/>
        </p:nvGrpSpPr>
        <p:grpSpPr bwMode="auto">
          <a:xfrm>
            <a:off x="2311400" y="2359025"/>
            <a:ext cx="477838" cy="320675"/>
            <a:chOff x="3909" y="764"/>
            <a:chExt cx="394" cy="367"/>
          </a:xfrm>
        </p:grpSpPr>
        <p:pic>
          <p:nvPicPr>
            <p:cNvPr id="15427" name="Picture 153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28" name="Picture 154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29" name="Freeform 155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0" name="Oval 156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31" name="Oval 157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92" name="Text Box 158"/>
          <p:cNvSpPr txBox="1">
            <a:spLocks/>
          </p:cNvSpPr>
          <p:nvPr/>
        </p:nvSpPr>
        <p:spPr bwMode="auto">
          <a:xfrm>
            <a:off x="2225675" y="2427288"/>
            <a:ext cx="61436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2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FM/XM</a:t>
            </a:r>
          </a:p>
        </p:txBody>
      </p:sp>
      <p:sp>
        <p:nvSpPr>
          <p:cNvPr id="15393" name="Right Arrow 98"/>
          <p:cNvSpPr>
            <a:spLocks noChangeArrowheads="1"/>
          </p:cNvSpPr>
          <p:nvPr/>
        </p:nvSpPr>
        <p:spPr bwMode="auto">
          <a:xfrm>
            <a:off x="3733800" y="2847975"/>
            <a:ext cx="15240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394" name="Group 168"/>
          <p:cNvGrpSpPr>
            <a:grpSpLocks/>
          </p:cNvGrpSpPr>
          <p:nvPr/>
        </p:nvGrpSpPr>
        <p:grpSpPr bwMode="auto">
          <a:xfrm rot="-5400000">
            <a:off x="5847557" y="2258218"/>
            <a:ext cx="107950" cy="525463"/>
            <a:chOff x="5459" y="1315"/>
            <a:chExt cx="90" cy="477"/>
          </a:xfrm>
        </p:grpSpPr>
        <p:sp>
          <p:nvSpPr>
            <p:cNvPr id="15425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6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5395" name="Group 124"/>
          <p:cNvGrpSpPr>
            <a:grpSpLocks/>
          </p:cNvGrpSpPr>
          <p:nvPr/>
        </p:nvGrpSpPr>
        <p:grpSpPr bwMode="auto">
          <a:xfrm>
            <a:off x="6142038" y="2292350"/>
            <a:ext cx="627062" cy="403225"/>
            <a:chOff x="6371340" y="2556450"/>
            <a:chExt cx="795895" cy="643950"/>
          </a:xfrm>
        </p:grpSpPr>
        <p:sp>
          <p:nvSpPr>
            <p:cNvPr id="15423" name="Rectangle 122"/>
            <p:cNvSpPr>
              <a:spLocks noChangeArrowheads="1"/>
            </p:cNvSpPr>
            <p:nvPr/>
          </p:nvSpPr>
          <p:spPr bwMode="auto">
            <a:xfrm>
              <a:off x="6400800" y="2590800"/>
              <a:ext cx="685800" cy="6096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15424" name="TextBox 123"/>
            <p:cNvSpPr txBox="1">
              <a:spLocks noChangeArrowheads="1"/>
            </p:cNvSpPr>
            <p:nvPr/>
          </p:nvSpPr>
          <p:spPr bwMode="auto">
            <a:xfrm>
              <a:off x="6371340" y="2556450"/>
              <a:ext cx="795895" cy="6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A/D</a:t>
              </a:r>
            </a:p>
          </p:txBody>
        </p:sp>
      </p:grpSp>
      <p:grpSp>
        <p:nvGrpSpPr>
          <p:cNvPr id="15396" name="Group 168"/>
          <p:cNvGrpSpPr>
            <a:grpSpLocks/>
          </p:cNvGrpSpPr>
          <p:nvPr/>
        </p:nvGrpSpPr>
        <p:grpSpPr bwMode="auto">
          <a:xfrm rot="-5400000">
            <a:off x="5847557" y="2867818"/>
            <a:ext cx="107950" cy="525463"/>
            <a:chOff x="5459" y="1315"/>
            <a:chExt cx="90" cy="477"/>
          </a:xfrm>
        </p:grpSpPr>
        <p:sp>
          <p:nvSpPr>
            <p:cNvPr id="15421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2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15397" name="Rectangle 129"/>
          <p:cNvSpPr>
            <a:spLocks noChangeArrowheads="1"/>
          </p:cNvSpPr>
          <p:nvPr/>
        </p:nvSpPr>
        <p:spPr bwMode="auto">
          <a:xfrm>
            <a:off x="6165850" y="2924175"/>
            <a:ext cx="539750" cy="381000"/>
          </a:xfrm>
          <a:prstGeom prst="rect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5398" name="TextBox 130"/>
          <p:cNvSpPr txBox="1">
            <a:spLocks noChangeArrowheads="1"/>
          </p:cNvSpPr>
          <p:nvPr/>
        </p:nvSpPr>
        <p:spPr bwMode="auto">
          <a:xfrm>
            <a:off x="6142038" y="2901950"/>
            <a:ext cx="627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cs typeface="Times New Roman" pitchFamily="18" charset="0"/>
              </a:rPr>
              <a:t>A/D</a:t>
            </a:r>
          </a:p>
        </p:txBody>
      </p:sp>
      <p:sp>
        <p:nvSpPr>
          <p:cNvPr id="15399" name="TextBox 159"/>
          <p:cNvSpPr txBox="1">
            <a:spLocks noChangeArrowheads="1"/>
          </p:cNvSpPr>
          <p:nvPr/>
        </p:nvSpPr>
        <p:spPr bwMode="auto">
          <a:xfrm>
            <a:off x="7315200" y="3305175"/>
            <a:ext cx="669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cs typeface="Times New Roman" pitchFamily="18" charset="0"/>
              </a:rPr>
              <a:t>DSP</a:t>
            </a:r>
          </a:p>
        </p:txBody>
      </p:sp>
      <p:grpSp>
        <p:nvGrpSpPr>
          <p:cNvPr id="15400" name="Group 168"/>
          <p:cNvGrpSpPr>
            <a:grpSpLocks/>
          </p:cNvGrpSpPr>
          <p:nvPr/>
        </p:nvGrpSpPr>
        <p:grpSpPr bwMode="auto">
          <a:xfrm rot="-5400000">
            <a:off x="5847557" y="3477418"/>
            <a:ext cx="107950" cy="525463"/>
            <a:chOff x="5459" y="1315"/>
            <a:chExt cx="90" cy="477"/>
          </a:xfrm>
        </p:grpSpPr>
        <p:sp>
          <p:nvSpPr>
            <p:cNvPr id="15419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0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5401" name="Group 134"/>
          <p:cNvGrpSpPr>
            <a:grpSpLocks/>
          </p:cNvGrpSpPr>
          <p:nvPr/>
        </p:nvGrpSpPr>
        <p:grpSpPr bwMode="auto">
          <a:xfrm>
            <a:off x="6142038" y="3511550"/>
            <a:ext cx="627062" cy="403225"/>
            <a:chOff x="6371340" y="2556450"/>
            <a:chExt cx="795895" cy="643950"/>
          </a:xfrm>
        </p:grpSpPr>
        <p:sp>
          <p:nvSpPr>
            <p:cNvPr id="15417" name="Rectangle 135"/>
            <p:cNvSpPr>
              <a:spLocks noChangeArrowheads="1"/>
            </p:cNvSpPr>
            <p:nvPr/>
          </p:nvSpPr>
          <p:spPr bwMode="auto">
            <a:xfrm>
              <a:off x="6400800" y="2590800"/>
              <a:ext cx="685800" cy="6096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15418" name="TextBox 136"/>
            <p:cNvSpPr txBox="1">
              <a:spLocks noChangeArrowheads="1"/>
            </p:cNvSpPr>
            <p:nvPr/>
          </p:nvSpPr>
          <p:spPr bwMode="auto">
            <a:xfrm>
              <a:off x="6371340" y="2556450"/>
              <a:ext cx="795895" cy="6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A/D</a:t>
              </a:r>
            </a:p>
          </p:txBody>
        </p:sp>
      </p:grpSp>
      <p:grpSp>
        <p:nvGrpSpPr>
          <p:cNvPr id="15402" name="Group 168"/>
          <p:cNvGrpSpPr>
            <a:grpSpLocks/>
          </p:cNvGrpSpPr>
          <p:nvPr/>
        </p:nvGrpSpPr>
        <p:grpSpPr bwMode="auto">
          <a:xfrm rot="-5400000">
            <a:off x="5847557" y="4087018"/>
            <a:ext cx="107950" cy="525463"/>
            <a:chOff x="5459" y="1315"/>
            <a:chExt cx="90" cy="477"/>
          </a:xfrm>
        </p:grpSpPr>
        <p:sp>
          <p:nvSpPr>
            <p:cNvPr id="15415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6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5403" name="Group 140"/>
          <p:cNvGrpSpPr>
            <a:grpSpLocks/>
          </p:cNvGrpSpPr>
          <p:nvPr/>
        </p:nvGrpSpPr>
        <p:grpSpPr bwMode="auto">
          <a:xfrm>
            <a:off x="6142038" y="4121150"/>
            <a:ext cx="627062" cy="403225"/>
            <a:chOff x="6371340" y="2556450"/>
            <a:chExt cx="795895" cy="643950"/>
          </a:xfrm>
        </p:grpSpPr>
        <p:sp>
          <p:nvSpPr>
            <p:cNvPr id="15413" name="Rectangle 141"/>
            <p:cNvSpPr>
              <a:spLocks noChangeArrowheads="1"/>
            </p:cNvSpPr>
            <p:nvPr/>
          </p:nvSpPr>
          <p:spPr bwMode="auto">
            <a:xfrm>
              <a:off x="6400800" y="2590800"/>
              <a:ext cx="685800" cy="6096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15414" name="TextBox 142"/>
            <p:cNvSpPr txBox="1">
              <a:spLocks noChangeArrowheads="1"/>
            </p:cNvSpPr>
            <p:nvPr/>
          </p:nvSpPr>
          <p:spPr bwMode="auto">
            <a:xfrm>
              <a:off x="6371340" y="2556450"/>
              <a:ext cx="795895" cy="6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A/D</a:t>
              </a:r>
            </a:p>
          </p:txBody>
        </p:sp>
      </p:grpSp>
      <p:grpSp>
        <p:nvGrpSpPr>
          <p:cNvPr id="15404" name="Group 155"/>
          <p:cNvGrpSpPr>
            <a:grpSpLocks/>
          </p:cNvGrpSpPr>
          <p:nvPr/>
        </p:nvGrpSpPr>
        <p:grpSpPr bwMode="auto">
          <a:xfrm>
            <a:off x="6705600" y="2541588"/>
            <a:ext cx="441325" cy="1830387"/>
            <a:chOff x="6248400" y="2133598"/>
            <a:chExt cx="440751" cy="1829999"/>
          </a:xfrm>
        </p:grpSpPr>
        <p:sp>
          <p:nvSpPr>
            <p:cNvPr id="15409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1913820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2523421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1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3133022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2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3742623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05" name="Rectangle 157"/>
          <p:cNvSpPr>
            <a:spLocks noChangeArrowheads="1"/>
          </p:cNvSpPr>
          <p:nvPr/>
        </p:nvSpPr>
        <p:spPr bwMode="auto">
          <a:xfrm>
            <a:off x="7162800" y="2390775"/>
            <a:ext cx="990600" cy="2133600"/>
          </a:xfrm>
          <a:prstGeom prst="rect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0" name="Text Box 48"/>
          <p:cNvSpPr txBox="1">
            <a:spLocks noChangeArrowheads="1"/>
          </p:cNvSpPr>
          <p:nvPr/>
        </p:nvSpPr>
        <p:spPr bwMode="auto">
          <a:xfrm>
            <a:off x="1219200" y="1609725"/>
            <a:ext cx="6873875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i="1" dirty="0">
                <a:solidFill>
                  <a:schemeClr val="bg2"/>
                </a:solidFill>
                <a:latin typeface="+mj-lt"/>
                <a:cs typeface="Times New Roman" pitchFamily="18" charset="0"/>
              </a:rPr>
              <a:t>Is this the solution to the device challenges?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90600" y="5737225"/>
            <a:ext cx="7891463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Today, this is not cost, size, or power efficient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ZapfDingbats" pitchFamily="82" charset="2"/>
            </a:endParaRPr>
          </a:p>
        </p:txBody>
      </p: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231775" y="6248400"/>
            <a:ext cx="8839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err="1" smtClean="0">
                <a:solidFill>
                  <a:srgbClr val="000000"/>
                </a:solidFill>
              </a:rPr>
              <a:t>SubNyquist</a:t>
            </a:r>
            <a:r>
              <a:rPr lang="en-US" i="1" dirty="0" smtClean="0">
                <a:solidFill>
                  <a:srgbClr val="000000"/>
                </a:solidFill>
              </a:rPr>
              <a:t> sampling may help with the A/D and DSP requirements</a:t>
            </a:r>
            <a:endParaRPr lang="en-US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/>
          <a:lstStyle/>
          <a:p>
            <a:r>
              <a:rPr lang="en-US" dirty="0">
                <a:cs typeface="Arial" pitchFamily="34" charset="0"/>
              </a:rPr>
              <a:t>“Sorry America, your airwaves are full</a:t>
            </a:r>
            <a:r>
              <a:rPr lang="en-US" dirty="0">
                <a:solidFill>
                  <a:srgbClr val="C00000"/>
                </a:solidFill>
                <a:cs typeface="Arial" pitchFamily="34" charset="0"/>
              </a:rPr>
              <a:t>*</a:t>
            </a:r>
            <a:r>
              <a:rPr lang="en-US" dirty="0">
                <a:cs typeface="Arial" pitchFamily="34" charset="0"/>
              </a:rPr>
              <a:t>”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7800" y="1676400"/>
            <a:ext cx="6405409" cy="5045849"/>
            <a:chOff x="2052791" y="1812151"/>
            <a:chExt cx="4823335" cy="4634856"/>
          </a:xfrm>
        </p:grpSpPr>
        <p:grpSp>
          <p:nvGrpSpPr>
            <p:cNvPr id="7" name="Group 6"/>
            <p:cNvGrpSpPr/>
            <p:nvPr/>
          </p:nvGrpSpPr>
          <p:grpSpPr>
            <a:xfrm>
              <a:off x="2052791" y="1812151"/>
              <a:ext cx="4823335" cy="4634856"/>
              <a:chOff x="0" y="1310185"/>
              <a:chExt cx="4823335" cy="46348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50454" y="1417566"/>
                <a:ext cx="4572881" cy="4527475"/>
                <a:chOff x="254326" y="1611080"/>
                <a:chExt cx="4387557" cy="4305766"/>
              </a:xfrm>
            </p:grpSpPr>
            <p:pic>
              <p:nvPicPr>
                <p:cNvPr id="10" name="Picture 5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254326" y="1611080"/>
                  <a:ext cx="4167158" cy="41232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 rot="20087531">
                  <a:off x="1032565" y="2484086"/>
                  <a:ext cx="2608007" cy="556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31763" indent="-2317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kern="0" dirty="0" smtClean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 Exponential Mobile Data Growth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 rot="505561">
                  <a:off x="1814713" y="4252990"/>
                  <a:ext cx="2753362" cy="49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28588" indent="-22858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b="1" kern="0" dirty="0" smtClean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Leading to massive spectrum deficit</a:t>
                  </a:r>
                  <a:endParaRPr lang="en-US" sz="1600" b="1" kern="0" dirty="0" smtClean="0">
                    <a:solidFill>
                      <a:srgbClr val="1EA4C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820262" y="5668047"/>
                  <a:ext cx="821621" cy="248799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100" b="1" i="1" kern="0" dirty="0" smtClean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Source: FCC</a:t>
                  </a:r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0" y="1310185"/>
                <a:ext cx="4593626" cy="34667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b="1" kern="0" smtClean="0">
                  <a:solidFill>
                    <a:prstClr val="white"/>
                  </a:solidFill>
                  <a:latin typeface="Constantia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6019800" y="1905000"/>
              <a:ext cx="626617" cy="4148113"/>
            </a:xfrm>
            <a:prstGeom prst="ellipse">
              <a:avLst/>
            </a:prstGeom>
            <a:solidFill>
              <a:srgbClr val="FFD82D">
                <a:alpha val="48000"/>
              </a:srgbClr>
            </a:solidFill>
            <a:ln w="9525" cap="flat" cmpd="sng" algn="ctr">
              <a:noFill/>
              <a:prstDash val="solid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  <p:txBody>
            <a:bodyPr lIns="91435" tIns="45718" rIns="91435" bIns="45718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b="1" kern="0" dirty="0" smtClean="0">
                <a:solidFill>
                  <a:prstClr val="white"/>
                </a:solidFill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2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On the Horizon, </a:t>
            </a:r>
            <a:br>
              <a:rPr lang="en-US" dirty="0" smtClean="0"/>
            </a:br>
            <a:r>
              <a:rPr lang="en-US" dirty="0" smtClean="0"/>
              <a:t>the Internet of Things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579218" cy="47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79291" y="467326"/>
            <a:ext cx="8229600" cy="942945"/>
          </a:xfrm>
          <a:prstGeom prst="rect">
            <a:avLst/>
          </a:prstGeom>
        </p:spPr>
        <p:txBody>
          <a:bodyPr vert="horz" lIns="0" tIns="91435" rIns="0" bIns="91435" anchor="b">
            <a:noAutofit/>
          </a:bodyPr>
          <a:lstStyle>
            <a:lvl1pPr algn="l" rtl="0" eaLnBrk="1" latinLnBrk="0" hangingPunct="1">
              <a:lnSpc>
                <a:spcPts val="3300"/>
              </a:lnSpc>
              <a:spcBef>
                <a:spcPct val="0"/>
              </a:spcBef>
              <a:buNone/>
              <a:defRPr kumimoji="0" sz="3600" b="1" kern="1200" baseline="0">
                <a:ln>
                  <a:noFill/>
                </a:ln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 smtClean="0">
                <a:solidFill>
                  <a:srgbClr val="0033CC"/>
                </a:solidFill>
              </a:rPr>
              <a:t>What is the Internet of Things:</a:t>
            </a:r>
            <a:endParaRPr lang="en-US" sz="40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4413" y="6419939"/>
            <a:ext cx="9243238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entury Gothic"/>
                <a:cs typeface="Century Gothic"/>
              </a:rPr>
              <a:t>D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  <a:cs typeface="Century Gothic"/>
              </a:rPr>
              <a:t>ifferent requirements than smartphones: </a:t>
            </a:r>
            <a:r>
              <a:rPr lang="en-US" sz="2000" dirty="0" smtClean="0">
                <a:solidFill>
                  <a:srgbClr val="FF0000"/>
                </a:solidFill>
                <a:latin typeface="Century Gothic"/>
                <a:cs typeface="Century Gothic"/>
              </a:rPr>
              <a:t>low rates/energy consumption</a:t>
            </a:r>
            <a:endParaRPr lang="en-US" sz="20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69" y="1869214"/>
            <a:ext cx="8301874" cy="4214797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Enabling every electronic device to be connected to each other and the Internet</a:t>
            </a:r>
          </a:p>
          <a:p>
            <a:pPr lvl="2"/>
            <a:endParaRPr lang="en-US" sz="2800" dirty="0" smtClean="0"/>
          </a:p>
          <a:p>
            <a:r>
              <a:rPr lang="en-US" sz="3200" dirty="0" smtClean="0"/>
              <a:t>Includes smartphones, consumer electronics, cars, lights, clothes, sensors, medical devices,…</a:t>
            </a:r>
            <a:endParaRPr lang="en-US" sz="3200" dirty="0"/>
          </a:p>
          <a:p>
            <a:pPr lvl="2"/>
            <a:endParaRPr lang="en-US" sz="2800" dirty="0" smtClean="0"/>
          </a:p>
          <a:p>
            <a:r>
              <a:rPr lang="en-US" sz="3200" dirty="0" smtClean="0"/>
              <a:t>Value in </a:t>
            </a:r>
            <a:r>
              <a:rPr lang="en-US" sz="3200" dirty="0" err="1" smtClean="0"/>
              <a:t>IoT</a:t>
            </a:r>
            <a:r>
              <a:rPr lang="en-US" sz="3200" dirty="0" smtClean="0"/>
              <a:t> is data processing in the cloud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914400" y="1709254"/>
            <a:ext cx="6511158" cy="4808309"/>
            <a:chOff x="1012372" y="1551567"/>
            <a:chExt cx="6511158" cy="48083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2045"/>
            <a:stretch/>
          </p:blipFill>
          <p:spPr bwMode="auto">
            <a:xfrm>
              <a:off x="1012372" y="1551567"/>
              <a:ext cx="6511158" cy="480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63782" y="6225308"/>
              <a:ext cx="6359748" cy="83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9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71" y="5856404"/>
            <a:ext cx="8662087" cy="756746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+mj-lt"/>
              </a:rPr>
              <a:t>“Effectively unlimited” capacity possible via </a:t>
            </a:r>
            <a:r>
              <a:rPr lang="en-US" sz="2400" i="1" dirty="0">
                <a:solidFill>
                  <a:schemeClr val="bg1"/>
                </a:solidFill>
                <a:latin typeface="+mj-lt"/>
              </a:rPr>
              <a:t>personal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cells (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pcells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). </a:t>
            </a:r>
            <a:r>
              <a:rPr lang="en-US" sz="2400" i="1" dirty="0">
                <a:solidFill>
                  <a:schemeClr val="bg1"/>
                </a:solidFill>
                <a:latin typeface="+mj-lt"/>
              </a:rPr>
              <a:t>S. Perlman, Artemis.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1134" y="2172001"/>
            <a:ext cx="8547197" cy="798274"/>
          </a:xfrm>
          <a:prstGeom prst="rect">
            <a:avLst/>
          </a:prstGeom>
        </p:spPr>
        <p:txBody>
          <a:bodyPr vert="horz" lIns="91435" tIns="45718" rIns="91435" bIns="45718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sz="2400" b="1" dirty="0">
                <a:solidFill>
                  <a:srgbClr val="772655"/>
                </a:solidFill>
              </a:rPr>
              <a:t>“The wireless industry has reached the theoretical limit of how fast networks can go” </a:t>
            </a:r>
            <a:r>
              <a:rPr lang="en-US" sz="2400" b="1" i="1" dirty="0">
                <a:solidFill>
                  <a:srgbClr val="772655"/>
                </a:solidFill>
              </a:rPr>
              <a:t>K. </a:t>
            </a:r>
            <a:r>
              <a:rPr lang="en-US" sz="2400" b="1" i="1" dirty="0" err="1">
                <a:solidFill>
                  <a:srgbClr val="772655"/>
                </a:solidFill>
              </a:rPr>
              <a:t>Fitcher</a:t>
            </a:r>
            <a:r>
              <a:rPr lang="en-US" sz="2400" b="1" i="1" dirty="0">
                <a:solidFill>
                  <a:srgbClr val="772655"/>
                </a:solidFill>
              </a:rPr>
              <a:t>,  Connected Planet </a:t>
            </a:r>
            <a:r>
              <a:rPr lang="en-US" sz="2400" b="1" dirty="0">
                <a:solidFill>
                  <a:srgbClr val="772655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9131" y="5098688"/>
            <a:ext cx="4572000" cy="461661"/>
          </a:xfrm>
          <a:prstGeom prst="rect">
            <a:avLst/>
          </a:prstGeom>
        </p:spPr>
        <p:txBody>
          <a:bodyPr lIns="91435" tIns="45718" rIns="91435" bIns="45718">
            <a:spAutoFit/>
          </a:bodyPr>
          <a:lstStyle/>
          <a:p>
            <a:r>
              <a:rPr lang="en-US" b="1" dirty="0">
                <a:solidFill>
                  <a:srgbClr val="772655"/>
                </a:solidFill>
                <a:latin typeface="Garamond"/>
              </a:rPr>
              <a:t> </a:t>
            </a:r>
            <a:endParaRPr lang="en-US" b="1" dirty="0">
              <a:solidFill>
                <a:srgbClr val="772655"/>
              </a:solidFill>
              <a:latin typeface="Garamond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76235" y="4553010"/>
            <a:ext cx="8547197" cy="798274"/>
          </a:xfrm>
          <a:prstGeom prst="rect">
            <a:avLst/>
          </a:prstGeom>
        </p:spPr>
        <p:txBody>
          <a:bodyPr vert="horz" lIns="91435" tIns="45718" rIns="91435" bIns="45718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sz="2400" b="1" dirty="0">
                <a:solidFill>
                  <a:srgbClr val="772655"/>
                </a:solidFill>
              </a:rPr>
              <a:t>“There is no theoretical maximum to the amount of data that can be carried by a radio channel” </a:t>
            </a:r>
            <a:r>
              <a:rPr lang="en-US" sz="2400" b="1" i="1" dirty="0">
                <a:solidFill>
                  <a:srgbClr val="772655"/>
                </a:solidFill>
              </a:rPr>
              <a:t>M. </a:t>
            </a:r>
            <a:r>
              <a:rPr lang="en-US" sz="2400" b="1" i="1" dirty="0" err="1">
                <a:solidFill>
                  <a:srgbClr val="772655"/>
                </a:solidFill>
              </a:rPr>
              <a:t>Gass</a:t>
            </a:r>
            <a:r>
              <a:rPr lang="en-US" sz="2400" b="1" i="1" dirty="0">
                <a:solidFill>
                  <a:srgbClr val="772655"/>
                </a:solidFill>
              </a:rPr>
              <a:t>, 802.11 Wireless Networks: The Definitive Guide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1517" y="3201504"/>
            <a:ext cx="8547197" cy="798274"/>
          </a:xfrm>
          <a:prstGeom prst="rect">
            <a:avLst/>
          </a:prstGeom>
        </p:spPr>
        <p:txBody>
          <a:bodyPr vert="horz" lIns="91435" tIns="45718" rIns="91435" bIns="45718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sz="2400" b="1" dirty="0">
                <a:solidFill>
                  <a:srgbClr val="772655"/>
                </a:solidFill>
              </a:rPr>
              <a:t>“We’re 99% of the way” to the “barrier known as Shannon’s limit,” </a:t>
            </a:r>
            <a:r>
              <a:rPr lang="en-US" sz="2400" b="1" i="1" dirty="0">
                <a:solidFill>
                  <a:srgbClr val="772655"/>
                </a:solidFill>
              </a:rPr>
              <a:t>D. Warren, GSM Association Sr. Dir. of Tech. </a:t>
            </a:r>
          </a:p>
        </p:txBody>
      </p:sp>
      <p:sp>
        <p:nvSpPr>
          <p:cNvPr id="22" name="Up Ribbon 21"/>
          <p:cNvSpPr/>
          <p:nvPr/>
        </p:nvSpPr>
        <p:spPr>
          <a:xfrm>
            <a:off x="772509" y="4094365"/>
            <a:ext cx="7677807" cy="204952"/>
          </a:xfrm>
          <a:prstGeom prst="ribbon2">
            <a:avLst/>
          </a:prstGeom>
          <a:solidFill>
            <a:srgbClr val="0BD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b="1">
              <a:solidFill>
                <a:srgbClr val="772655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1516" y="4094365"/>
            <a:ext cx="8749862" cy="2648611"/>
            <a:chOff x="201516" y="4094364"/>
            <a:chExt cx="8749862" cy="2648611"/>
          </a:xfrm>
        </p:grpSpPr>
        <p:sp>
          <p:nvSpPr>
            <p:cNvPr id="19" name="Rectangle 18"/>
            <p:cNvSpPr/>
            <p:nvPr/>
          </p:nvSpPr>
          <p:spPr>
            <a:xfrm>
              <a:off x="201516" y="4094364"/>
              <a:ext cx="8749862" cy="2648611"/>
            </a:xfrm>
            <a:prstGeom prst="rect">
              <a:avLst/>
            </a:prstGeom>
            <a:solidFill>
              <a:srgbClr val="0099CC">
                <a:alpha val="1607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772655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2509" y="4103775"/>
              <a:ext cx="7677807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72655"/>
                  </a:solidFill>
                  <a:latin typeface="Garamond"/>
                </a:rPr>
                <a:t>Shannon was wrong, there is no limit</a:t>
              </a:r>
              <a:endParaRPr lang="en-US" sz="2800" b="1" dirty="0">
                <a:solidFill>
                  <a:srgbClr val="772655"/>
                </a:solidFill>
                <a:latin typeface="Garamond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64464" y="1706454"/>
            <a:ext cx="8749862" cy="2387911"/>
          </a:xfrm>
          <a:prstGeom prst="rect">
            <a:avLst/>
          </a:prstGeom>
          <a:solidFill>
            <a:srgbClr val="0099CC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2000" b="1" dirty="0">
              <a:solidFill>
                <a:srgbClr val="77265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2509" y="1662998"/>
            <a:ext cx="7677807" cy="523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72655"/>
                </a:solidFill>
                <a:latin typeface="Garamond"/>
              </a:rPr>
              <a:t>We are at the Shannon Limit</a:t>
            </a:r>
            <a:endParaRPr lang="en-US" sz="2800" b="1" dirty="0">
              <a:solidFill>
                <a:srgbClr val="772655"/>
              </a:solidFill>
              <a:latin typeface="Garamond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24595" y="152400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90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0033CC"/>
                </a:solidFill>
              </a:rPr>
              <a:t>Are we at the Shannon </a:t>
            </a:r>
            <a:br>
              <a:rPr lang="en-US" dirty="0" smtClean="0">
                <a:solidFill>
                  <a:srgbClr val="0033CC"/>
                </a:solidFill>
              </a:rPr>
            </a:br>
            <a:r>
              <a:rPr lang="en-US" dirty="0" smtClean="0">
                <a:solidFill>
                  <a:srgbClr val="0033CC"/>
                </a:solidFill>
              </a:rPr>
              <a:t>limit of the Physical Layer?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3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/>
      <p:bldP spid="12" grpId="0"/>
      <p:bldP spid="22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9312" y="76200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What would Shannon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23" y="2893505"/>
            <a:ext cx="8662087" cy="756746"/>
          </a:xfrm>
        </p:spPr>
        <p:txBody>
          <a:bodyPr>
            <a:noAutofit/>
          </a:bodyPr>
          <a:lstStyle/>
          <a:p>
            <a:pPr lvl="1"/>
            <a:r>
              <a:rPr lang="en-US" sz="3200" dirty="0" smtClean="0">
                <a:solidFill>
                  <a:srgbClr val="000000"/>
                </a:solidFill>
              </a:rPr>
              <a:t>Time-varying channels.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200" y="1600200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 fontScale="8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We don’t know the Shannon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capacity of most wireless channels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222" y="3426739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Channels with interference or relays.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3222" y="4024078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Cellular systems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3222" y="5021318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 fontScale="925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Channels with delay/energy/$$$ constraints.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3222" y="4567177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Ad-hoc and sensor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7198" y="5842801"/>
            <a:ext cx="6955292" cy="890111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i="1" dirty="0" smtClean="0">
                <a:solidFill>
                  <a:srgbClr val="0033CC"/>
                </a:solidFill>
                <a:latin typeface="Calibri"/>
                <a:cs typeface="Times New Roman" panose="02020603050405020304" pitchFamily="18" charset="0"/>
              </a:rPr>
              <a:t>Shannon theory provides design insights </a:t>
            </a:r>
          </a:p>
          <a:p>
            <a:pPr algn="ctr">
              <a:lnSpc>
                <a:spcPct val="80000"/>
              </a:lnSpc>
            </a:pPr>
            <a:r>
              <a:rPr lang="en-US" sz="3200" i="1" dirty="0" smtClean="0">
                <a:solidFill>
                  <a:srgbClr val="0033CC"/>
                </a:solidFill>
                <a:latin typeface="Calibri"/>
                <a:cs typeface="Times New Roman" panose="02020603050405020304" pitchFamily="18" charset="0"/>
              </a:rPr>
              <a:t>and system performance upper bounds</a:t>
            </a:r>
            <a:endParaRPr lang="en-US" sz="3200" i="1" dirty="0">
              <a:solidFill>
                <a:srgbClr val="0033CC"/>
              </a:solidFill>
              <a:latin typeface="Calibri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88" y="0"/>
            <a:ext cx="1164586" cy="14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21" y="1752600"/>
            <a:ext cx="8631818" cy="50292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Engineering prof dad, cartoonist mom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Undergrad at UC Berkeley 1982-1986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Worked in Silicon Valley 1986-1989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Fell in love with wireless.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Ph.D. from UCB: 1989-1994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Summers at AT&amp;T Bell Labs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Taught at Caltech 1994-1999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Moved to Stanford in 1999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Lots of stuff in addition to research, teaching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Founded 2</a:t>
            </a:r>
            <a:r>
              <a:rPr lang="en-US" sz="2000" dirty="0" smtClean="0"/>
              <a:t> </a:t>
            </a:r>
            <a:r>
              <a:rPr lang="en-US" sz="2000" dirty="0"/>
              <a:t>wireless companies: </a:t>
            </a:r>
            <a:r>
              <a:rPr lang="en-US" sz="2000" dirty="0" err="1"/>
              <a:t>Quantenna</a:t>
            </a:r>
            <a:r>
              <a:rPr lang="en-US" sz="2000" dirty="0"/>
              <a:t> (</a:t>
            </a:r>
            <a:r>
              <a:rPr lang="en-US" sz="2000" dirty="0" smtClean="0"/>
              <a:t>QTNA’06) </a:t>
            </a:r>
            <a:r>
              <a:rPr lang="en-US" sz="2000" dirty="0"/>
              <a:t>and Plume </a:t>
            </a:r>
            <a:r>
              <a:rPr lang="en-US" sz="2000" dirty="0" smtClean="0"/>
              <a:t>WiFi’10 Much work </a:t>
            </a:r>
            <a:r>
              <a:rPr lang="en-US" sz="2000" dirty="0"/>
              <a:t>around </a:t>
            </a:r>
            <a:r>
              <a:rPr lang="en-US" sz="2000" dirty="0" smtClean="0"/>
              <a:t>diversity in </a:t>
            </a:r>
            <a:r>
              <a:rPr lang="en-US" sz="2000" dirty="0"/>
              <a:t>STEM (in academia, industry, and </a:t>
            </a:r>
            <a:r>
              <a:rPr lang="en-US" sz="2000" dirty="0" smtClean="0"/>
              <a:t>IEEE</a:t>
            </a:r>
            <a:r>
              <a:rPr lang="en-US" sz="2000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Best Results: Daniel (22) and Nicole (20)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89455"/>
            <a:ext cx="6172200" cy="85725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048000"/>
            <a:ext cx="2590800" cy="17936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448300" y="1694404"/>
            <a:ext cx="3276600" cy="1048795"/>
            <a:chOff x="4919522" y="59330"/>
            <a:chExt cx="4270697" cy="14022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522" y="59330"/>
              <a:ext cx="3158002" cy="140220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503" y="78653"/>
              <a:ext cx="1101716" cy="137600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78" y="2895600"/>
            <a:ext cx="1594622" cy="23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Current/Next-Gen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Wireless Systems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848600" cy="4476750"/>
          </a:xfrm>
        </p:spPr>
        <p:txBody>
          <a:bodyPr/>
          <a:lstStyle/>
          <a:p>
            <a:r>
              <a:rPr lang="en-US" dirty="0" smtClean="0"/>
              <a:t>Current: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4G Cellular Systems (LTE-Advanced)</a:t>
            </a:r>
          </a:p>
          <a:p>
            <a:pPr lvl="1">
              <a:lnSpc>
                <a:spcPct val="75000"/>
              </a:lnSpc>
            </a:pPr>
            <a:r>
              <a:rPr lang="en-US" sz="2400" dirty="0"/>
              <a:t>6</a:t>
            </a:r>
            <a:r>
              <a:rPr lang="en-US" sz="2400" dirty="0" smtClean="0"/>
              <a:t>G </a:t>
            </a:r>
            <a:r>
              <a:rPr lang="en-US" sz="2400" dirty="0" smtClean="0"/>
              <a:t>Wireless LANs/</a:t>
            </a:r>
            <a:r>
              <a:rPr lang="en-US" sz="2400" dirty="0" err="1" smtClean="0"/>
              <a:t>WiFi</a:t>
            </a:r>
            <a:r>
              <a:rPr lang="en-US" sz="2400" dirty="0" smtClean="0"/>
              <a:t> (</a:t>
            </a:r>
            <a:r>
              <a:rPr lang="en-US" sz="2400" dirty="0" smtClean="0"/>
              <a:t>802.11ax)</a:t>
            </a:r>
            <a:endParaRPr lang="en-US" sz="2400" dirty="0" smtClean="0"/>
          </a:p>
          <a:p>
            <a:pPr lvl="1">
              <a:lnSpc>
                <a:spcPct val="75000"/>
              </a:lnSpc>
            </a:pPr>
            <a:r>
              <a:rPr lang="en-US" sz="2400" dirty="0"/>
              <a:t>mmWave massive MIMO systems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Satellite Systems  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Bluetooth</a:t>
            </a:r>
          </a:p>
          <a:p>
            <a:pPr lvl="1">
              <a:lnSpc>
                <a:spcPct val="75000"/>
              </a:lnSpc>
            </a:pPr>
            <a:r>
              <a:rPr lang="en-US" sz="2400" dirty="0" err="1" smtClean="0"/>
              <a:t>Zigbee</a:t>
            </a:r>
            <a:r>
              <a:rPr lang="en-US" sz="2400" dirty="0" smtClean="0"/>
              <a:t> </a:t>
            </a:r>
          </a:p>
          <a:p>
            <a:pPr lvl="1">
              <a:lnSpc>
                <a:spcPct val="75000"/>
              </a:lnSpc>
            </a:pPr>
            <a:r>
              <a:rPr lang="en-US" sz="2400" dirty="0" err="1" smtClean="0"/>
              <a:t>WiGig</a:t>
            </a:r>
            <a:endParaRPr lang="en-US" dirty="0"/>
          </a:p>
          <a:p>
            <a:r>
              <a:rPr lang="en-US" dirty="0" smtClean="0"/>
              <a:t>Emerging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5G Cellular and </a:t>
            </a:r>
            <a:r>
              <a:rPr lang="en-US" sz="2400" dirty="0" smtClean="0"/>
              <a:t>7G </a:t>
            </a:r>
            <a:r>
              <a:rPr lang="en-US" sz="2400" dirty="0" err="1" smtClean="0"/>
              <a:t>WiFi</a:t>
            </a:r>
            <a:r>
              <a:rPr lang="en-US" sz="2400" dirty="0" smtClean="0"/>
              <a:t> </a:t>
            </a:r>
            <a:r>
              <a:rPr lang="en-US" sz="2400" dirty="0" smtClean="0"/>
              <a:t>Systems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Ad/hoc and Cognitive Radio Networks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Energy-Harvesting Systems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Chemical/Molecular</a:t>
            </a:r>
          </a:p>
        </p:txBody>
      </p:sp>
      <p:sp>
        <p:nvSpPr>
          <p:cNvPr id="2" name="Right Brace 1"/>
          <p:cNvSpPr/>
          <p:nvPr/>
        </p:nvSpPr>
        <p:spPr bwMode="auto">
          <a:xfrm>
            <a:off x="6550446" y="5334000"/>
            <a:ext cx="457200" cy="1371600"/>
          </a:xfrm>
          <a:prstGeom prst="rightBrac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0" y="5604301"/>
            <a:ext cx="2136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C0081"/>
                </a:solidFill>
              </a:rPr>
              <a:t>Much room</a:t>
            </a:r>
          </a:p>
          <a:p>
            <a:pPr algn="ctr"/>
            <a:r>
              <a:rPr lang="en-US" b="1" dirty="0" smtClean="0">
                <a:solidFill>
                  <a:srgbClr val="DC0081"/>
                </a:solidFill>
              </a:rPr>
              <a:t>For innovation</a:t>
            </a:r>
            <a:endParaRPr lang="en-US" b="1" dirty="0">
              <a:solidFill>
                <a:srgbClr val="DC00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01638" y="366713"/>
            <a:ext cx="8229600" cy="1143000"/>
          </a:xfrm>
        </p:spPr>
        <p:txBody>
          <a:bodyPr/>
          <a:lstStyle/>
          <a:p>
            <a:r>
              <a:rPr lang="en-US" smtClean="0"/>
              <a:t>Spectral Reuse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17513" y="1465263"/>
            <a:ext cx="8099425" cy="7175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600" smtClean="0"/>
              <a:t>Due to its scarcity, spectrum is </a:t>
            </a:r>
            <a:r>
              <a:rPr lang="en-US" sz="3600" i="1" smtClean="0"/>
              <a:t>reused</a:t>
            </a:r>
          </a:p>
          <a:p>
            <a:endParaRPr lang="en-US" smtClean="0"/>
          </a:p>
        </p:txBody>
      </p:sp>
      <p:grpSp>
        <p:nvGrpSpPr>
          <p:cNvPr id="2" name="Group 102"/>
          <p:cNvGrpSpPr>
            <a:grpSpLocks/>
          </p:cNvGrpSpPr>
          <p:nvPr/>
        </p:nvGrpSpPr>
        <p:grpSpPr bwMode="auto">
          <a:xfrm>
            <a:off x="374650" y="2200275"/>
            <a:ext cx="3968750" cy="3159125"/>
            <a:chOff x="376890" y="2467429"/>
            <a:chExt cx="4078997" cy="3323771"/>
          </a:xfrm>
        </p:grpSpPr>
        <p:grpSp>
          <p:nvGrpSpPr>
            <p:cNvPr id="38942" name="Group 6"/>
            <p:cNvGrpSpPr>
              <a:grpSpLocks/>
            </p:cNvGrpSpPr>
            <p:nvPr/>
          </p:nvGrpSpPr>
          <p:grpSpPr bwMode="auto">
            <a:xfrm>
              <a:off x="376890" y="3204032"/>
              <a:ext cx="4078997" cy="2587168"/>
              <a:chOff x="458" y="1834"/>
              <a:chExt cx="3259" cy="2081"/>
            </a:xfrm>
          </p:grpSpPr>
          <p:grpSp>
            <p:nvGrpSpPr>
              <p:cNvPr id="38944" name="Group 7"/>
              <p:cNvGrpSpPr>
                <a:grpSpLocks/>
              </p:cNvGrpSpPr>
              <p:nvPr/>
            </p:nvGrpSpPr>
            <p:grpSpPr bwMode="auto">
              <a:xfrm>
                <a:off x="458" y="1834"/>
                <a:ext cx="3259" cy="2081"/>
                <a:chOff x="458" y="1834"/>
                <a:chExt cx="3259" cy="2081"/>
              </a:xfrm>
            </p:grpSpPr>
            <p:sp>
              <p:nvSpPr>
                <p:cNvPr id="38946" name="AutoShape 8"/>
                <p:cNvSpPr>
                  <a:spLocks noChangeArrowheads="1"/>
                </p:cNvSpPr>
                <p:nvPr/>
              </p:nvSpPr>
              <p:spPr bwMode="auto">
                <a:xfrm>
                  <a:off x="2289" y="3394"/>
                  <a:ext cx="816" cy="514"/>
                </a:xfrm>
                <a:prstGeom prst="hexagon">
                  <a:avLst>
                    <a:gd name="adj" fmla="val 39681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47" name="AutoShape 9"/>
                <p:cNvSpPr>
                  <a:spLocks noChangeArrowheads="1"/>
                </p:cNvSpPr>
                <p:nvPr/>
              </p:nvSpPr>
              <p:spPr bwMode="auto">
                <a:xfrm>
                  <a:off x="2291" y="2874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48" name="AutoShape 10"/>
                <p:cNvSpPr>
                  <a:spLocks noChangeArrowheads="1"/>
                </p:cNvSpPr>
                <p:nvPr/>
              </p:nvSpPr>
              <p:spPr bwMode="auto">
                <a:xfrm>
                  <a:off x="1065" y="2352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49" name="AutoShape 11"/>
                <p:cNvSpPr>
                  <a:spLocks noChangeArrowheads="1"/>
                </p:cNvSpPr>
                <p:nvPr/>
              </p:nvSpPr>
              <p:spPr bwMode="auto">
                <a:xfrm>
                  <a:off x="459" y="3139"/>
                  <a:ext cx="814" cy="514"/>
                </a:xfrm>
                <a:prstGeom prst="hexagon">
                  <a:avLst>
                    <a:gd name="adj" fmla="val 39584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0" name="AutoShape 12"/>
                <p:cNvSpPr>
                  <a:spLocks noChangeArrowheads="1"/>
                </p:cNvSpPr>
                <p:nvPr/>
              </p:nvSpPr>
              <p:spPr bwMode="auto">
                <a:xfrm>
                  <a:off x="460" y="2613"/>
                  <a:ext cx="814" cy="514"/>
                </a:xfrm>
                <a:prstGeom prst="hexagon">
                  <a:avLst>
                    <a:gd name="adj" fmla="val 39584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1" name="AutoShape 13"/>
                <p:cNvSpPr>
                  <a:spLocks noChangeArrowheads="1"/>
                </p:cNvSpPr>
                <p:nvPr/>
              </p:nvSpPr>
              <p:spPr bwMode="auto">
                <a:xfrm>
                  <a:off x="458" y="2095"/>
                  <a:ext cx="814" cy="513"/>
                </a:xfrm>
                <a:prstGeom prst="hexagon">
                  <a:avLst>
                    <a:gd name="adj" fmla="val 39661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2" name="Oval 14"/>
                <p:cNvSpPr>
                  <a:spLocks noChangeArrowheads="1"/>
                </p:cNvSpPr>
                <p:nvPr/>
              </p:nvSpPr>
              <p:spPr bwMode="auto">
                <a:xfrm>
                  <a:off x="850" y="2334"/>
                  <a:ext cx="29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3" name="Oval 15"/>
                <p:cNvSpPr>
                  <a:spLocks noChangeArrowheads="1"/>
                </p:cNvSpPr>
                <p:nvPr/>
              </p:nvSpPr>
              <p:spPr bwMode="auto">
                <a:xfrm>
                  <a:off x="853" y="2853"/>
                  <a:ext cx="27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4" name="Oval 16"/>
                <p:cNvSpPr>
                  <a:spLocks noChangeArrowheads="1"/>
                </p:cNvSpPr>
                <p:nvPr/>
              </p:nvSpPr>
              <p:spPr bwMode="auto">
                <a:xfrm>
                  <a:off x="851" y="3378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5" name="Oval 17"/>
                <p:cNvSpPr>
                  <a:spLocks noChangeArrowheads="1"/>
                </p:cNvSpPr>
                <p:nvPr/>
              </p:nvSpPr>
              <p:spPr bwMode="auto">
                <a:xfrm>
                  <a:off x="1459" y="2592"/>
                  <a:ext cx="29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6" name="AutoShape 18"/>
                <p:cNvSpPr>
                  <a:spLocks noChangeArrowheads="1"/>
                </p:cNvSpPr>
                <p:nvPr/>
              </p:nvSpPr>
              <p:spPr bwMode="auto">
                <a:xfrm>
                  <a:off x="1071" y="1834"/>
                  <a:ext cx="815" cy="516"/>
                </a:xfrm>
                <a:prstGeom prst="hexagon">
                  <a:avLst>
                    <a:gd name="adj" fmla="val 39479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7" name="AutoShape 19"/>
                <p:cNvSpPr>
                  <a:spLocks noChangeArrowheads="1"/>
                </p:cNvSpPr>
                <p:nvPr/>
              </p:nvSpPr>
              <p:spPr bwMode="auto">
                <a:xfrm>
                  <a:off x="1683" y="2097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8" name="AutoShape 20"/>
                <p:cNvSpPr>
                  <a:spLocks noChangeArrowheads="1"/>
                </p:cNvSpPr>
                <p:nvPr/>
              </p:nvSpPr>
              <p:spPr bwMode="auto">
                <a:xfrm>
                  <a:off x="2292" y="1834"/>
                  <a:ext cx="815" cy="516"/>
                </a:xfrm>
                <a:prstGeom prst="hexagon">
                  <a:avLst>
                    <a:gd name="adj" fmla="val 39479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9" name="Oval 21"/>
                <p:cNvSpPr>
                  <a:spLocks noChangeArrowheads="1"/>
                </p:cNvSpPr>
                <p:nvPr/>
              </p:nvSpPr>
              <p:spPr bwMode="auto">
                <a:xfrm>
                  <a:off x="2685" y="2074"/>
                  <a:ext cx="27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0" name="Oval 22"/>
                <p:cNvSpPr>
                  <a:spLocks noChangeArrowheads="1"/>
                </p:cNvSpPr>
                <p:nvPr/>
              </p:nvSpPr>
              <p:spPr bwMode="auto">
                <a:xfrm>
                  <a:off x="1464" y="2074"/>
                  <a:ext cx="28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1" name="Oval 23"/>
                <p:cNvSpPr>
                  <a:spLocks noChangeArrowheads="1"/>
                </p:cNvSpPr>
                <p:nvPr/>
              </p:nvSpPr>
              <p:spPr bwMode="auto">
                <a:xfrm>
                  <a:off x="2077" y="2337"/>
                  <a:ext cx="27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2" name="AutoShape 24"/>
                <p:cNvSpPr>
                  <a:spLocks noChangeArrowheads="1"/>
                </p:cNvSpPr>
                <p:nvPr/>
              </p:nvSpPr>
              <p:spPr bwMode="auto">
                <a:xfrm>
                  <a:off x="1069" y="2881"/>
                  <a:ext cx="815" cy="513"/>
                </a:xfrm>
                <a:prstGeom prst="hexagon">
                  <a:avLst>
                    <a:gd name="adj" fmla="val 39710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3" name="AutoShape 25"/>
                <p:cNvSpPr>
                  <a:spLocks noChangeArrowheads="1"/>
                </p:cNvSpPr>
                <p:nvPr/>
              </p:nvSpPr>
              <p:spPr bwMode="auto">
                <a:xfrm>
                  <a:off x="1683" y="3136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4" name="Oval 26"/>
                <p:cNvSpPr>
                  <a:spLocks noChangeArrowheads="1"/>
                </p:cNvSpPr>
                <p:nvPr/>
              </p:nvSpPr>
              <p:spPr bwMode="auto">
                <a:xfrm>
                  <a:off x="1462" y="3120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5" name="Oval 27"/>
                <p:cNvSpPr>
                  <a:spLocks noChangeArrowheads="1"/>
                </p:cNvSpPr>
                <p:nvPr/>
              </p:nvSpPr>
              <p:spPr bwMode="auto">
                <a:xfrm>
                  <a:off x="2684" y="3114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6" name="AutoShape 28"/>
                <p:cNvSpPr>
                  <a:spLocks noChangeArrowheads="1"/>
                </p:cNvSpPr>
                <p:nvPr/>
              </p:nvSpPr>
              <p:spPr bwMode="auto">
                <a:xfrm>
                  <a:off x="1069" y="3399"/>
                  <a:ext cx="815" cy="516"/>
                </a:xfrm>
                <a:prstGeom prst="hexagon">
                  <a:avLst>
                    <a:gd name="adj" fmla="val 39479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7" name="Oval 29"/>
                <p:cNvSpPr>
                  <a:spLocks noChangeArrowheads="1"/>
                </p:cNvSpPr>
                <p:nvPr/>
              </p:nvSpPr>
              <p:spPr bwMode="auto">
                <a:xfrm>
                  <a:off x="1462" y="3641"/>
                  <a:ext cx="28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8" name="Oval 30"/>
                <p:cNvSpPr>
                  <a:spLocks noChangeArrowheads="1"/>
                </p:cNvSpPr>
                <p:nvPr/>
              </p:nvSpPr>
              <p:spPr bwMode="auto">
                <a:xfrm>
                  <a:off x="2077" y="3376"/>
                  <a:ext cx="27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9" name="Oval 31"/>
                <p:cNvSpPr>
                  <a:spLocks noChangeArrowheads="1"/>
                </p:cNvSpPr>
                <p:nvPr/>
              </p:nvSpPr>
              <p:spPr bwMode="auto">
                <a:xfrm>
                  <a:off x="2682" y="3634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0" name="AutoShape 32"/>
                <p:cNvSpPr>
                  <a:spLocks noChangeArrowheads="1"/>
                </p:cNvSpPr>
                <p:nvPr/>
              </p:nvSpPr>
              <p:spPr bwMode="auto">
                <a:xfrm>
                  <a:off x="1680" y="2613"/>
                  <a:ext cx="814" cy="515"/>
                </a:xfrm>
                <a:prstGeom prst="hexagon">
                  <a:avLst>
                    <a:gd name="adj" fmla="val 39507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1" name="AutoShape 33"/>
                <p:cNvSpPr>
                  <a:spLocks noChangeArrowheads="1"/>
                </p:cNvSpPr>
                <p:nvPr/>
              </p:nvSpPr>
              <p:spPr bwMode="auto">
                <a:xfrm>
                  <a:off x="2292" y="2353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2" name="Oval 34"/>
                <p:cNvSpPr>
                  <a:spLocks noChangeArrowheads="1"/>
                </p:cNvSpPr>
                <p:nvPr/>
              </p:nvSpPr>
              <p:spPr bwMode="auto">
                <a:xfrm>
                  <a:off x="2073" y="2854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3" name="Oval 35"/>
                <p:cNvSpPr>
                  <a:spLocks noChangeArrowheads="1"/>
                </p:cNvSpPr>
                <p:nvPr/>
              </p:nvSpPr>
              <p:spPr bwMode="auto">
                <a:xfrm>
                  <a:off x="2685" y="2593"/>
                  <a:ext cx="27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4" name="AutoShape 36"/>
                <p:cNvSpPr>
                  <a:spLocks noChangeArrowheads="1"/>
                </p:cNvSpPr>
                <p:nvPr/>
              </p:nvSpPr>
              <p:spPr bwMode="auto">
                <a:xfrm>
                  <a:off x="2902" y="3137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5" name="AutoShape 37"/>
                <p:cNvSpPr>
                  <a:spLocks noChangeArrowheads="1"/>
                </p:cNvSpPr>
                <p:nvPr/>
              </p:nvSpPr>
              <p:spPr bwMode="auto">
                <a:xfrm>
                  <a:off x="2899" y="2618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6" name="AutoShape 38"/>
                <p:cNvSpPr>
                  <a:spLocks noChangeArrowheads="1"/>
                </p:cNvSpPr>
                <p:nvPr/>
              </p:nvSpPr>
              <p:spPr bwMode="auto">
                <a:xfrm>
                  <a:off x="2900" y="2097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7" name="Oval 39"/>
                <p:cNvSpPr>
                  <a:spLocks noChangeArrowheads="1"/>
                </p:cNvSpPr>
                <p:nvPr/>
              </p:nvSpPr>
              <p:spPr bwMode="auto">
                <a:xfrm>
                  <a:off x="3293" y="2858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8" name="Oval 40"/>
                <p:cNvSpPr>
                  <a:spLocks noChangeArrowheads="1"/>
                </p:cNvSpPr>
                <p:nvPr/>
              </p:nvSpPr>
              <p:spPr bwMode="auto">
                <a:xfrm>
                  <a:off x="3294" y="2337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9" name="Oval 41"/>
                <p:cNvSpPr>
                  <a:spLocks noChangeArrowheads="1"/>
                </p:cNvSpPr>
                <p:nvPr/>
              </p:nvSpPr>
              <p:spPr bwMode="auto">
                <a:xfrm>
                  <a:off x="3295" y="3377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80" name="Rectangle 42"/>
                <p:cNvSpPr>
                  <a:spLocks noChangeArrowheads="1"/>
                </p:cNvSpPr>
                <p:nvPr/>
              </p:nvSpPr>
              <p:spPr bwMode="auto">
                <a:xfrm>
                  <a:off x="1264" y="2443"/>
                  <a:ext cx="318" cy="2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/>
                  <a:r>
                    <a:rPr lang="en-US" sz="1100">
                      <a:latin typeface="Arial Black" pitchFamily="34" charset="0"/>
                    </a:rPr>
                    <a:t>BS</a:t>
                  </a:r>
                </a:p>
              </p:txBody>
            </p:sp>
            <p:sp>
              <p:nvSpPr>
                <p:cNvPr id="38981" name="Line 43"/>
                <p:cNvSpPr>
                  <a:spLocks noChangeShapeType="1"/>
                </p:cNvSpPr>
                <p:nvPr/>
              </p:nvSpPr>
              <p:spPr bwMode="auto">
                <a:xfrm>
                  <a:off x="1603" y="2728"/>
                  <a:ext cx="0" cy="7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2" name="Line 44"/>
                <p:cNvSpPr>
                  <a:spLocks noChangeShapeType="1"/>
                </p:cNvSpPr>
                <p:nvPr/>
              </p:nvSpPr>
              <p:spPr bwMode="auto">
                <a:xfrm>
                  <a:off x="2248" y="2642"/>
                  <a:ext cx="0" cy="7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3" name="Freeform 46"/>
                <p:cNvSpPr>
                  <a:spLocks/>
                </p:cNvSpPr>
                <p:nvPr/>
              </p:nvSpPr>
              <p:spPr bwMode="auto">
                <a:xfrm>
                  <a:off x="1467" y="2646"/>
                  <a:ext cx="132" cy="64"/>
                </a:xfrm>
                <a:custGeom>
                  <a:avLst/>
                  <a:gdLst>
                    <a:gd name="T0" fmla="*/ 0 w 132"/>
                    <a:gd name="T1" fmla="*/ 0 h 64"/>
                    <a:gd name="T2" fmla="*/ 6 w 132"/>
                    <a:gd name="T3" fmla="*/ 0 h 64"/>
                    <a:gd name="T4" fmla="*/ 12 w 132"/>
                    <a:gd name="T5" fmla="*/ 2 h 64"/>
                    <a:gd name="T6" fmla="*/ 17 w 132"/>
                    <a:gd name="T7" fmla="*/ 2 h 64"/>
                    <a:gd name="T8" fmla="*/ 17 w 132"/>
                    <a:gd name="T9" fmla="*/ 10 h 64"/>
                    <a:gd name="T10" fmla="*/ 22 w 132"/>
                    <a:gd name="T11" fmla="*/ 7 h 64"/>
                    <a:gd name="T12" fmla="*/ 27 w 132"/>
                    <a:gd name="T13" fmla="*/ 5 h 64"/>
                    <a:gd name="T14" fmla="*/ 31 w 132"/>
                    <a:gd name="T15" fmla="*/ 13 h 64"/>
                    <a:gd name="T16" fmla="*/ 33 w 132"/>
                    <a:gd name="T17" fmla="*/ 21 h 64"/>
                    <a:gd name="T18" fmla="*/ 38 w 132"/>
                    <a:gd name="T19" fmla="*/ 23 h 64"/>
                    <a:gd name="T20" fmla="*/ 43 w 132"/>
                    <a:gd name="T21" fmla="*/ 21 h 64"/>
                    <a:gd name="T22" fmla="*/ 45 w 132"/>
                    <a:gd name="T23" fmla="*/ 28 h 64"/>
                    <a:gd name="T24" fmla="*/ 50 w 132"/>
                    <a:gd name="T25" fmla="*/ 26 h 64"/>
                    <a:gd name="T26" fmla="*/ 61 w 132"/>
                    <a:gd name="T27" fmla="*/ 21 h 64"/>
                    <a:gd name="T28" fmla="*/ 64 w 132"/>
                    <a:gd name="T29" fmla="*/ 28 h 64"/>
                    <a:gd name="T30" fmla="*/ 66 w 132"/>
                    <a:gd name="T31" fmla="*/ 36 h 64"/>
                    <a:gd name="T32" fmla="*/ 73 w 132"/>
                    <a:gd name="T33" fmla="*/ 34 h 64"/>
                    <a:gd name="T34" fmla="*/ 78 w 132"/>
                    <a:gd name="T35" fmla="*/ 31 h 64"/>
                    <a:gd name="T36" fmla="*/ 82 w 132"/>
                    <a:gd name="T37" fmla="*/ 39 h 64"/>
                    <a:gd name="T38" fmla="*/ 89 w 132"/>
                    <a:gd name="T39" fmla="*/ 44 h 64"/>
                    <a:gd name="T40" fmla="*/ 99 w 132"/>
                    <a:gd name="T41" fmla="*/ 42 h 64"/>
                    <a:gd name="T42" fmla="*/ 103 w 132"/>
                    <a:gd name="T43" fmla="*/ 49 h 64"/>
                    <a:gd name="T44" fmla="*/ 110 w 132"/>
                    <a:gd name="T45" fmla="*/ 55 h 64"/>
                    <a:gd name="T46" fmla="*/ 117 w 132"/>
                    <a:gd name="T47" fmla="*/ 55 h 64"/>
                    <a:gd name="T48" fmla="*/ 131 w 132"/>
                    <a:gd name="T49" fmla="*/ 63 h 64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32"/>
                    <a:gd name="T76" fmla="*/ 0 h 64"/>
                    <a:gd name="T77" fmla="*/ 132 w 132"/>
                    <a:gd name="T78" fmla="*/ 64 h 64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32" h="6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2"/>
                      </a:lnTo>
                      <a:lnTo>
                        <a:pt x="17" y="2"/>
                      </a:lnTo>
                      <a:lnTo>
                        <a:pt x="17" y="10"/>
                      </a:lnTo>
                      <a:lnTo>
                        <a:pt x="22" y="7"/>
                      </a:lnTo>
                      <a:lnTo>
                        <a:pt x="27" y="5"/>
                      </a:lnTo>
                      <a:lnTo>
                        <a:pt x="31" y="13"/>
                      </a:lnTo>
                      <a:lnTo>
                        <a:pt x="33" y="21"/>
                      </a:lnTo>
                      <a:lnTo>
                        <a:pt x="38" y="23"/>
                      </a:lnTo>
                      <a:lnTo>
                        <a:pt x="43" y="21"/>
                      </a:lnTo>
                      <a:lnTo>
                        <a:pt x="45" y="28"/>
                      </a:lnTo>
                      <a:lnTo>
                        <a:pt x="50" y="26"/>
                      </a:lnTo>
                      <a:lnTo>
                        <a:pt x="61" y="21"/>
                      </a:lnTo>
                      <a:lnTo>
                        <a:pt x="64" y="28"/>
                      </a:lnTo>
                      <a:lnTo>
                        <a:pt x="66" y="36"/>
                      </a:lnTo>
                      <a:lnTo>
                        <a:pt x="73" y="34"/>
                      </a:lnTo>
                      <a:lnTo>
                        <a:pt x="78" y="31"/>
                      </a:lnTo>
                      <a:lnTo>
                        <a:pt x="82" y="39"/>
                      </a:lnTo>
                      <a:lnTo>
                        <a:pt x="89" y="44"/>
                      </a:lnTo>
                      <a:lnTo>
                        <a:pt x="99" y="42"/>
                      </a:lnTo>
                      <a:lnTo>
                        <a:pt x="103" y="49"/>
                      </a:lnTo>
                      <a:lnTo>
                        <a:pt x="110" y="55"/>
                      </a:lnTo>
                      <a:lnTo>
                        <a:pt x="117" y="55"/>
                      </a:lnTo>
                      <a:lnTo>
                        <a:pt x="131" y="63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4" name="Freeform 47"/>
                <p:cNvSpPr>
                  <a:spLocks/>
                </p:cNvSpPr>
                <p:nvPr/>
              </p:nvSpPr>
              <p:spPr bwMode="auto">
                <a:xfrm>
                  <a:off x="2103" y="2896"/>
                  <a:ext cx="160" cy="82"/>
                </a:xfrm>
                <a:custGeom>
                  <a:avLst/>
                  <a:gdLst>
                    <a:gd name="T0" fmla="*/ 0 w 160"/>
                    <a:gd name="T1" fmla="*/ 0 h 82"/>
                    <a:gd name="T2" fmla="*/ 8 w 160"/>
                    <a:gd name="T3" fmla="*/ 1 h 82"/>
                    <a:gd name="T4" fmla="*/ 15 w 160"/>
                    <a:gd name="T5" fmla="*/ 4 h 82"/>
                    <a:gd name="T6" fmla="*/ 22 w 160"/>
                    <a:gd name="T7" fmla="*/ 5 h 82"/>
                    <a:gd name="T8" fmla="*/ 21 w 160"/>
                    <a:gd name="T9" fmla="*/ 12 h 82"/>
                    <a:gd name="T10" fmla="*/ 28 w 160"/>
                    <a:gd name="T11" fmla="*/ 11 h 82"/>
                    <a:gd name="T12" fmla="*/ 35 w 160"/>
                    <a:gd name="T13" fmla="*/ 9 h 82"/>
                    <a:gd name="T14" fmla="*/ 38 w 160"/>
                    <a:gd name="T15" fmla="*/ 17 h 82"/>
                    <a:gd name="T16" fmla="*/ 39 w 160"/>
                    <a:gd name="T17" fmla="*/ 25 h 82"/>
                    <a:gd name="T18" fmla="*/ 46 w 160"/>
                    <a:gd name="T19" fmla="*/ 28 h 82"/>
                    <a:gd name="T20" fmla="*/ 52 w 160"/>
                    <a:gd name="T21" fmla="*/ 27 h 82"/>
                    <a:gd name="T22" fmla="*/ 54 w 160"/>
                    <a:gd name="T23" fmla="*/ 34 h 82"/>
                    <a:gd name="T24" fmla="*/ 61 w 160"/>
                    <a:gd name="T25" fmla="*/ 33 h 82"/>
                    <a:gd name="T26" fmla="*/ 75 w 160"/>
                    <a:gd name="T27" fmla="*/ 30 h 82"/>
                    <a:gd name="T28" fmla="*/ 78 w 160"/>
                    <a:gd name="T29" fmla="*/ 38 h 82"/>
                    <a:gd name="T30" fmla="*/ 79 w 160"/>
                    <a:gd name="T31" fmla="*/ 45 h 82"/>
                    <a:gd name="T32" fmla="*/ 89 w 160"/>
                    <a:gd name="T33" fmla="*/ 44 h 82"/>
                    <a:gd name="T34" fmla="*/ 96 w 160"/>
                    <a:gd name="T35" fmla="*/ 42 h 82"/>
                    <a:gd name="T36" fmla="*/ 99 w 160"/>
                    <a:gd name="T37" fmla="*/ 50 h 82"/>
                    <a:gd name="T38" fmla="*/ 107 w 160"/>
                    <a:gd name="T39" fmla="*/ 56 h 82"/>
                    <a:gd name="T40" fmla="*/ 121 w 160"/>
                    <a:gd name="T41" fmla="*/ 55 h 82"/>
                    <a:gd name="T42" fmla="*/ 124 w 160"/>
                    <a:gd name="T43" fmla="*/ 64 h 82"/>
                    <a:gd name="T44" fmla="*/ 133 w 160"/>
                    <a:gd name="T45" fmla="*/ 69 h 82"/>
                    <a:gd name="T46" fmla="*/ 141 w 160"/>
                    <a:gd name="T47" fmla="*/ 71 h 82"/>
                    <a:gd name="T48" fmla="*/ 159 w 160"/>
                    <a:gd name="T49" fmla="*/ 81 h 8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0"/>
                    <a:gd name="T76" fmla="*/ 0 h 82"/>
                    <a:gd name="T77" fmla="*/ 160 w 160"/>
                    <a:gd name="T78" fmla="*/ 82 h 8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0" h="82">
                      <a:moveTo>
                        <a:pt x="0" y="0"/>
                      </a:moveTo>
                      <a:lnTo>
                        <a:pt x="8" y="1"/>
                      </a:lnTo>
                      <a:lnTo>
                        <a:pt x="15" y="4"/>
                      </a:lnTo>
                      <a:lnTo>
                        <a:pt x="22" y="5"/>
                      </a:lnTo>
                      <a:lnTo>
                        <a:pt x="21" y="12"/>
                      </a:lnTo>
                      <a:lnTo>
                        <a:pt x="28" y="11"/>
                      </a:lnTo>
                      <a:lnTo>
                        <a:pt x="35" y="9"/>
                      </a:lnTo>
                      <a:lnTo>
                        <a:pt x="38" y="17"/>
                      </a:lnTo>
                      <a:lnTo>
                        <a:pt x="39" y="25"/>
                      </a:lnTo>
                      <a:lnTo>
                        <a:pt x="46" y="28"/>
                      </a:lnTo>
                      <a:lnTo>
                        <a:pt x="52" y="27"/>
                      </a:lnTo>
                      <a:lnTo>
                        <a:pt x="54" y="34"/>
                      </a:lnTo>
                      <a:lnTo>
                        <a:pt x="61" y="33"/>
                      </a:lnTo>
                      <a:lnTo>
                        <a:pt x="75" y="30"/>
                      </a:lnTo>
                      <a:lnTo>
                        <a:pt x="78" y="38"/>
                      </a:lnTo>
                      <a:lnTo>
                        <a:pt x="79" y="45"/>
                      </a:lnTo>
                      <a:lnTo>
                        <a:pt x="89" y="44"/>
                      </a:lnTo>
                      <a:lnTo>
                        <a:pt x="96" y="42"/>
                      </a:lnTo>
                      <a:lnTo>
                        <a:pt x="99" y="50"/>
                      </a:lnTo>
                      <a:lnTo>
                        <a:pt x="107" y="56"/>
                      </a:lnTo>
                      <a:lnTo>
                        <a:pt x="121" y="55"/>
                      </a:lnTo>
                      <a:lnTo>
                        <a:pt x="124" y="64"/>
                      </a:lnTo>
                      <a:lnTo>
                        <a:pt x="133" y="69"/>
                      </a:lnTo>
                      <a:lnTo>
                        <a:pt x="141" y="71"/>
                      </a:lnTo>
                      <a:lnTo>
                        <a:pt x="159" y="8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5" name="Freeform 48"/>
                <p:cNvSpPr>
                  <a:spLocks/>
                </p:cNvSpPr>
                <p:nvPr/>
              </p:nvSpPr>
              <p:spPr bwMode="auto">
                <a:xfrm>
                  <a:off x="2111" y="2659"/>
                  <a:ext cx="142" cy="191"/>
                </a:xfrm>
                <a:custGeom>
                  <a:avLst/>
                  <a:gdLst>
                    <a:gd name="T0" fmla="*/ 136 w 142"/>
                    <a:gd name="T1" fmla="*/ 0 h 191"/>
                    <a:gd name="T2" fmla="*/ 141 w 142"/>
                    <a:gd name="T3" fmla="*/ 18 h 191"/>
                    <a:gd name="T4" fmla="*/ 136 w 142"/>
                    <a:gd name="T5" fmla="*/ 31 h 191"/>
                    <a:gd name="T6" fmla="*/ 116 w 142"/>
                    <a:gd name="T7" fmla="*/ 31 h 191"/>
                    <a:gd name="T8" fmla="*/ 102 w 142"/>
                    <a:gd name="T9" fmla="*/ 31 h 191"/>
                    <a:gd name="T10" fmla="*/ 102 w 142"/>
                    <a:gd name="T11" fmla="*/ 45 h 191"/>
                    <a:gd name="T12" fmla="*/ 106 w 142"/>
                    <a:gd name="T13" fmla="*/ 58 h 191"/>
                    <a:gd name="T14" fmla="*/ 92 w 142"/>
                    <a:gd name="T15" fmla="*/ 63 h 191"/>
                    <a:gd name="T16" fmla="*/ 92 w 142"/>
                    <a:gd name="T17" fmla="*/ 76 h 191"/>
                    <a:gd name="T18" fmla="*/ 82 w 142"/>
                    <a:gd name="T19" fmla="*/ 113 h 191"/>
                    <a:gd name="T20" fmla="*/ 68 w 142"/>
                    <a:gd name="T21" fmla="*/ 117 h 191"/>
                    <a:gd name="T22" fmla="*/ 63 w 142"/>
                    <a:gd name="T23" fmla="*/ 131 h 191"/>
                    <a:gd name="T24" fmla="*/ 48 w 142"/>
                    <a:gd name="T25" fmla="*/ 135 h 191"/>
                    <a:gd name="T26" fmla="*/ 48 w 142"/>
                    <a:gd name="T27" fmla="*/ 149 h 191"/>
                    <a:gd name="T28" fmla="*/ 34 w 142"/>
                    <a:gd name="T29" fmla="*/ 149 h 191"/>
                    <a:gd name="T30" fmla="*/ 29 w 142"/>
                    <a:gd name="T31" fmla="*/ 162 h 191"/>
                    <a:gd name="T32" fmla="*/ 19 w 142"/>
                    <a:gd name="T33" fmla="*/ 180 h 191"/>
                    <a:gd name="T34" fmla="*/ 4 w 142"/>
                    <a:gd name="T35" fmla="*/ 185 h 191"/>
                    <a:gd name="T36" fmla="*/ 0 w 142"/>
                    <a:gd name="T37" fmla="*/ 190 h 19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2"/>
                    <a:gd name="T58" fmla="*/ 0 h 191"/>
                    <a:gd name="T59" fmla="*/ 142 w 142"/>
                    <a:gd name="T60" fmla="*/ 191 h 19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2" h="191">
                      <a:moveTo>
                        <a:pt x="136" y="0"/>
                      </a:moveTo>
                      <a:lnTo>
                        <a:pt x="141" y="18"/>
                      </a:lnTo>
                      <a:lnTo>
                        <a:pt x="136" y="31"/>
                      </a:lnTo>
                      <a:lnTo>
                        <a:pt x="116" y="31"/>
                      </a:lnTo>
                      <a:lnTo>
                        <a:pt x="102" y="31"/>
                      </a:lnTo>
                      <a:lnTo>
                        <a:pt x="102" y="45"/>
                      </a:lnTo>
                      <a:lnTo>
                        <a:pt x="106" y="58"/>
                      </a:lnTo>
                      <a:lnTo>
                        <a:pt x="92" y="63"/>
                      </a:lnTo>
                      <a:lnTo>
                        <a:pt x="92" y="76"/>
                      </a:lnTo>
                      <a:lnTo>
                        <a:pt x="82" y="113"/>
                      </a:lnTo>
                      <a:lnTo>
                        <a:pt x="68" y="117"/>
                      </a:lnTo>
                      <a:lnTo>
                        <a:pt x="63" y="131"/>
                      </a:lnTo>
                      <a:lnTo>
                        <a:pt x="48" y="135"/>
                      </a:lnTo>
                      <a:lnTo>
                        <a:pt x="48" y="149"/>
                      </a:lnTo>
                      <a:lnTo>
                        <a:pt x="34" y="149"/>
                      </a:lnTo>
                      <a:lnTo>
                        <a:pt x="29" y="162"/>
                      </a:lnTo>
                      <a:lnTo>
                        <a:pt x="19" y="180"/>
                      </a:lnTo>
                      <a:lnTo>
                        <a:pt x="4" y="185"/>
                      </a:lnTo>
                      <a:lnTo>
                        <a:pt x="0" y="190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6" name="Freeform 49"/>
                <p:cNvSpPr>
                  <a:spLocks/>
                </p:cNvSpPr>
                <p:nvPr/>
              </p:nvSpPr>
              <p:spPr bwMode="auto">
                <a:xfrm>
                  <a:off x="3220" y="2899"/>
                  <a:ext cx="59" cy="63"/>
                </a:xfrm>
                <a:custGeom>
                  <a:avLst/>
                  <a:gdLst>
                    <a:gd name="T0" fmla="*/ 58 w 59"/>
                    <a:gd name="T1" fmla="*/ 0 h 63"/>
                    <a:gd name="T2" fmla="*/ 58 w 59"/>
                    <a:gd name="T3" fmla="*/ 17 h 63"/>
                    <a:gd name="T4" fmla="*/ 58 w 59"/>
                    <a:gd name="T5" fmla="*/ 0 h 63"/>
                    <a:gd name="T6" fmla="*/ 38 w 59"/>
                    <a:gd name="T7" fmla="*/ 13 h 63"/>
                    <a:gd name="T8" fmla="*/ 38 w 59"/>
                    <a:gd name="T9" fmla="*/ 26 h 63"/>
                    <a:gd name="T10" fmla="*/ 29 w 59"/>
                    <a:gd name="T11" fmla="*/ 39 h 63"/>
                    <a:gd name="T12" fmla="*/ 29 w 59"/>
                    <a:gd name="T13" fmla="*/ 53 h 63"/>
                    <a:gd name="T14" fmla="*/ 14 w 59"/>
                    <a:gd name="T15" fmla="*/ 44 h 63"/>
                    <a:gd name="T16" fmla="*/ 9 w 59"/>
                    <a:gd name="T17" fmla="*/ 57 h 63"/>
                    <a:gd name="T18" fmla="*/ 0 w 59"/>
                    <a:gd name="T19" fmla="*/ 62 h 6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9"/>
                    <a:gd name="T31" fmla="*/ 0 h 63"/>
                    <a:gd name="T32" fmla="*/ 59 w 59"/>
                    <a:gd name="T33" fmla="*/ 63 h 6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9" h="63">
                      <a:moveTo>
                        <a:pt x="58" y="0"/>
                      </a:moveTo>
                      <a:lnTo>
                        <a:pt x="58" y="17"/>
                      </a:lnTo>
                      <a:lnTo>
                        <a:pt x="58" y="0"/>
                      </a:lnTo>
                      <a:lnTo>
                        <a:pt x="38" y="13"/>
                      </a:lnTo>
                      <a:lnTo>
                        <a:pt x="38" y="26"/>
                      </a:lnTo>
                      <a:lnTo>
                        <a:pt x="29" y="39"/>
                      </a:lnTo>
                      <a:lnTo>
                        <a:pt x="29" y="53"/>
                      </a:lnTo>
                      <a:lnTo>
                        <a:pt x="14" y="44"/>
                      </a:lnTo>
                      <a:lnTo>
                        <a:pt x="9" y="57"/>
                      </a:lnTo>
                      <a:lnTo>
                        <a:pt x="0" y="62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945" name="Freeform 50"/>
              <p:cNvSpPr>
                <a:spLocks/>
              </p:cNvSpPr>
              <p:nvPr/>
            </p:nvSpPr>
            <p:spPr bwMode="auto">
              <a:xfrm>
                <a:off x="2724" y="2978"/>
                <a:ext cx="476" cy="144"/>
              </a:xfrm>
              <a:custGeom>
                <a:avLst/>
                <a:gdLst>
                  <a:gd name="T0" fmla="*/ 0 w 476"/>
                  <a:gd name="T1" fmla="*/ 143 h 144"/>
                  <a:gd name="T2" fmla="*/ 36 w 476"/>
                  <a:gd name="T3" fmla="*/ 131 h 144"/>
                  <a:gd name="T4" fmla="*/ 64 w 476"/>
                  <a:gd name="T5" fmla="*/ 123 h 144"/>
                  <a:gd name="T6" fmla="*/ 72 w 476"/>
                  <a:gd name="T7" fmla="*/ 123 h 144"/>
                  <a:gd name="T8" fmla="*/ 95 w 476"/>
                  <a:gd name="T9" fmla="*/ 128 h 144"/>
                  <a:gd name="T10" fmla="*/ 114 w 476"/>
                  <a:gd name="T11" fmla="*/ 114 h 144"/>
                  <a:gd name="T12" fmla="*/ 122 w 476"/>
                  <a:gd name="T13" fmla="*/ 112 h 144"/>
                  <a:gd name="T14" fmla="*/ 164 w 476"/>
                  <a:gd name="T15" fmla="*/ 114 h 144"/>
                  <a:gd name="T16" fmla="*/ 187 w 476"/>
                  <a:gd name="T17" fmla="*/ 89 h 144"/>
                  <a:gd name="T18" fmla="*/ 209 w 476"/>
                  <a:gd name="T19" fmla="*/ 84 h 144"/>
                  <a:gd name="T20" fmla="*/ 254 w 476"/>
                  <a:gd name="T21" fmla="*/ 61 h 144"/>
                  <a:gd name="T22" fmla="*/ 285 w 476"/>
                  <a:gd name="T23" fmla="*/ 61 h 144"/>
                  <a:gd name="T24" fmla="*/ 307 w 476"/>
                  <a:gd name="T25" fmla="*/ 42 h 144"/>
                  <a:gd name="T26" fmla="*/ 338 w 476"/>
                  <a:gd name="T27" fmla="*/ 42 h 144"/>
                  <a:gd name="T28" fmla="*/ 357 w 476"/>
                  <a:gd name="T29" fmla="*/ 22 h 144"/>
                  <a:gd name="T30" fmla="*/ 421 w 476"/>
                  <a:gd name="T31" fmla="*/ 22 h 144"/>
                  <a:gd name="T32" fmla="*/ 427 w 476"/>
                  <a:gd name="T33" fmla="*/ 5 h 144"/>
                  <a:gd name="T34" fmla="*/ 452 w 476"/>
                  <a:gd name="T35" fmla="*/ 0 h 144"/>
                  <a:gd name="T36" fmla="*/ 461 w 476"/>
                  <a:gd name="T37" fmla="*/ 2 h 144"/>
                  <a:gd name="T38" fmla="*/ 475 w 476"/>
                  <a:gd name="T39" fmla="*/ 0 h 1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76"/>
                  <a:gd name="T61" fmla="*/ 0 h 144"/>
                  <a:gd name="T62" fmla="*/ 476 w 476"/>
                  <a:gd name="T63" fmla="*/ 144 h 1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76" h="144">
                    <a:moveTo>
                      <a:pt x="0" y="143"/>
                    </a:moveTo>
                    <a:lnTo>
                      <a:pt x="36" y="131"/>
                    </a:lnTo>
                    <a:lnTo>
                      <a:pt x="64" y="123"/>
                    </a:lnTo>
                    <a:lnTo>
                      <a:pt x="72" y="123"/>
                    </a:lnTo>
                    <a:lnTo>
                      <a:pt x="95" y="128"/>
                    </a:lnTo>
                    <a:lnTo>
                      <a:pt x="114" y="114"/>
                    </a:lnTo>
                    <a:lnTo>
                      <a:pt x="122" y="112"/>
                    </a:lnTo>
                    <a:lnTo>
                      <a:pt x="164" y="114"/>
                    </a:lnTo>
                    <a:lnTo>
                      <a:pt x="187" y="89"/>
                    </a:lnTo>
                    <a:lnTo>
                      <a:pt x="209" y="84"/>
                    </a:lnTo>
                    <a:lnTo>
                      <a:pt x="254" y="61"/>
                    </a:lnTo>
                    <a:lnTo>
                      <a:pt x="285" y="61"/>
                    </a:lnTo>
                    <a:lnTo>
                      <a:pt x="307" y="42"/>
                    </a:lnTo>
                    <a:lnTo>
                      <a:pt x="338" y="42"/>
                    </a:lnTo>
                    <a:lnTo>
                      <a:pt x="357" y="22"/>
                    </a:lnTo>
                    <a:lnTo>
                      <a:pt x="421" y="22"/>
                    </a:lnTo>
                    <a:lnTo>
                      <a:pt x="427" y="5"/>
                    </a:lnTo>
                    <a:lnTo>
                      <a:pt x="452" y="0"/>
                    </a:lnTo>
                    <a:lnTo>
                      <a:pt x="461" y="2"/>
                    </a:lnTo>
                    <a:lnTo>
                      <a:pt x="475" y="0"/>
                    </a:lnTo>
                  </a:path>
                </a:pathLst>
              </a:custGeom>
              <a:noFill/>
              <a:ln w="12700" cap="rnd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Content Placeholder 2"/>
            <p:cNvSpPr txBox="1">
              <a:spLocks/>
            </p:cNvSpPr>
            <p:nvPr/>
          </p:nvSpPr>
          <p:spPr bwMode="auto">
            <a:xfrm>
              <a:off x="835370" y="2467429"/>
              <a:ext cx="3287671" cy="719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ct val="12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defRPr/>
              </a:pPr>
              <a:r>
                <a:rPr lang="en-US" sz="2800" kern="0" dirty="0">
                  <a:solidFill>
                    <a:srgbClr val="0033CC"/>
                  </a:solidFill>
                  <a:latin typeface="+mn-lt"/>
                </a:rPr>
                <a:t>In licensed bands</a:t>
              </a:r>
            </a:p>
          </p:txBody>
        </p:sp>
      </p:grpSp>
      <p:sp>
        <p:nvSpPr>
          <p:cNvPr id="85" name="Content Placeholder 2"/>
          <p:cNvSpPr txBox="1">
            <a:spLocks/>
          </p:cNvSpPr>
          <p:nvPr/>
        </p:nvSpPr>
        <p:spPr bwMode="auto">
          <a:xfrm>
            <a:off x="1701800" y="5375275"/>
            <a:ext cx="13462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en-US" sz="2800" kern="0" dirty="0" smtClean="0">
                <a:solidFill>
                  <a:srgbClr val="0033CC"/>
                </a:solidFill>
                <a:latin typeface="+mn-lt"/>
              </a:rPr>
              <a:t>Cellular</a:t>
            </a:r>
            <a:endParaRPr lang="en-US" sz="2800" kern="0" dirty="0">
              <a:solidFill>
                <a:srgbClr val="0033CC"/>
              </a:solidFill>
              <a:latin typeface="+mn-lt"/>
            </a:endParaRPr>
          </a:p>
        </p:txBody>
      </p:sp>
      <p:sp>
        <p:nvSpPr>
          <p:cNvPr id="105" name="Content Placeholder 2"/>
          <p:cNvSpPr txBox="1">
            <a:spLocks/>
          </p:cNvSpPr>
          <p:nvPr/>
        </p:nvSpPr>
        <p:spPr bwMode="auto">
          <a:xfrm>
            <a:off x="5702300" y="5303838"/>
            <a:ext cx="317500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en-US" sz="2800" kern="0" dirty="0" err="1">
                <a:solidFill>
                  <a:srgbClr val="0033CC"/>
                </a:solidFill>
                <a:latin typeface="+mn-lt"/>
              </a:rPr>
              <a:t>Wifi</a:t>
            </a:r>
            <a:r>
              <a:rPr lang="en-US" sz="2800" kern="0" dirty="0">
                <a:solidFill>
                  <a:srgbClr val="0033CC"/>
                </a:solidFill>
                <a:latin typeface="+mn-lt"/>
              </a:rPr>
              <a:t>, BT, UWB,…</a:t>
            </a:r>
          </a:p>
        </p:txBody>
      </p:sp>
      <p:grpSp>
        <p:nvGrpSpPr>
          <p:cNvPr id="5" name="Group 122"/>
          <p:cNvGrpSpPr>
            <a:grpSpLocks/>
          </p:cNvGrpSpPr>
          <p:nvPr/>
        </p:nvGrpSpPr>
        <p:grpSpPr bwMode="auto">
          <a:xfrm>
            <a:off x="4919663" y="2200275"/>
            <a:ext cx="3894137" cy="3133725"/>
            <a:chOff x="4920343" y="2467429"/>
            <a:chExt cx="3991427" cy="3222172"/>
          </a:xfrm>
        </p:grpSpPr>
        <p:sp>
          <p:nvSpPr>
            <p:cNvPr id="86" name="Content Placeholder 2"/>
            <p:cNvSpPr txBox="1">
              <a:spLocks/>
            </p:cNvSpPr>
            <p:nvPr/>
          </p:nvSpPr>
          <p:spPr bwMode="auto">
            <a:xfrm>
              <a:off x="4920343" y="2467429"/>
              <a:ext cx="3991427" cy="719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ct val="12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defRPr/>
              </a:pPr>
              <a:r>
                <a:rPr lang="en-US" sz="2800" kern="0" dirty="0">
                  <a:solidFill>
                    <a:srgbClr val="0033CC"/>
                  </a:solidFill>
                  <a:latin typeface="+mn-lt"/>
                </a:rPr>
                <a:t>and unlicensed bands</a:t>
              </a:r>
            </a:p>
          </p:txBody>
        </p:sp>
        <p:pic>
          <p:nvPicPr>
            <p:cNvPr id="38922" name="Picture 15" descr="NokiaE9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21091" y="3663493"/>
              <a:ext cx="803595" cy="534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3" name="Picture 16" descr="microsoft_zune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521" y="3202099"/>
              <a:ext cx="375358" cy="593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17" descr="KodakWiFiCamera"/>
            <p:cNvPicPr>
              <a:picLocks noChangeAspect="1" noChangeArrowheads="1"/>
            </p:cNvPicPr>
            <p:nvPr/>
          </p:nvPicPr>
          <p:blipFill>
            <a:blip r:embed="rId4" cstate="print"/>
            <a:srcRect b="25346"/>
            <a:stretch>
              <a:fillRect/>
            </a:stretch>
          </p:blipFill>
          <p:spPr bwMode="auto">
            <a:xfrm>
              <a:off x="7969945" y="5224947"/>
              <a:ext cx="788858" cy="419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5" name="Picture 18" descr="Notebook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9027" y="4102328"/>
              <a:ext cx="846939" cy="658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6" name="Picture 19" descr="Sandisk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16045" y="4521054"/>
              <a:ext cx="472448" cy="432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7" name="Picture 20" descr="playstation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09808" y="4916979"/>
              <a:ext cx="777589" cy="77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8" name="Freeform 25"/>
            <p:cNvSpPr>
              <a:spLocks/>
            </p:cNvSpPr>
            <p:nvPr/>
          </p:nvSpPr>
          <p:spPr bwMode="auto">
            <a:xfrm>
              <a:off x="6073218" y="4194629"/>
              <a:ext cx="777526" cy="537028"/>
            </a:xfrm>
            <a:custGeom>
              <a:avLst/>
              <a:gdLst>
                <a:gd name="T0" fmla="*/ 0 w 736"/>
                <a:gd name="T1" fmla="*/ 0 h 488"/>
                <a:gd name="T2" fmla="*/ 2147483647 w 736"/>
                <a:gd name="T3" fmla="*/ 2147483647 h 488"/>
                <a:gd name="T4" fmla="*/ 2147483647 w 736"/>
                <a:gd name="T5" fmla="*/ 2147483647 h 488"/>
                <a:gd name="T6" fmla="*/ 2147483647 w 736"/>
                <a:gd name="T7" fmla="*/ 2147483647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6"/>
                <a:gd name="T13" fmla="*/ 0 h 488"/>
                <a:gd name="T14" fmla="*/ 736 w 736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6" h="488">
                  <a:moveTo>
                    <a:pt x="0" y="0"/>
                  </a:moveTo>
                  <a:cubicBezTo>
                    <a:pt x="212" y="75"/>
                    <a:pt x="424" y="151"/>
                    <a:pt x="464" y="200"/>
                  </a:cubicBezTo>
                  <a:cubicBezTo>
                    <a:pt x="504" y="249"/>
                    <a:pt x="195" y="248"/>
                    <a:pt x="240" y="296"/>
                  </a:cubicBezTo>
                  <a:cubicBezTo>
                    <a:pt x="285" y="344"/>
                    <a:pt x="647" y="453"/>
                    <a:pt x="736" y="488"/>
                  </a:cubicBezTo>
                </a:path>
              </a:pathLst>
            </a:cu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Freeform 27"/>
            <p:cNvSpPr>
              <a:spLocks/>
            </p:cNvSpPr>
            <p:nvPr/>
          </p:nvSpPr>
          <p:spPr bwMode="auto">
            <a:xfrm rot="2891745" flipH="1">
              <a:off x="7312834" y="3325454"/>
              <a:ext cx="720504" cy="381535"/>
            </a:xfrm>
            <a:custGeom>
              <a:avLst/>
              <a:gdLst>
                <a:gd name="T0" fmla="*/ 0 w 736"/>
                <a:gd name="T1" fmla="*/ 0 h 488"/>
                <a:gd name="T2" fmla="*/ 2147483647 w 736"/>
                <a:gd name="T3" fmla="*/ 2147483647 h 488"/>
                <a:gd name="T4" fmla="*/ 2147483647 w 736"/>
                <a:gd name="T5" fmla="*/ 2147483647 h 488"/>
                <a:gd name="T6" fmla="*/ 2147483647 w 736"/>
                <a:gd name="T7" fmla="*/ 2147483647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6"/>
                <a:gd name="T13" fmla="*/ 0 h 488"/>
                <a:gd name="T14" fmla="*/ 736 w 736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6" h="488">
                  <a:moveTo>
                    <a:pt x="0" y="0"/>
                  </a:moveTo>
                  <a:cubicBezTo>
                    <a:pt x="212" y="75"/>
                    <a:pt x="424" y="151"/>
                    <a:pt x="464" y="200"/>
                  </a:cubicBezTo>
                  <a:cubicBezTo>
                    <a:pt x="504" y="249"/>
                    <a:pt x="195" y="248"/>
                    <a:pt x="240" y="296"/>
                  </a:cubicBezTo>
                  <a:cubicBezTo>
                    <a:pt x="285" y="344"/>
                    <a:pt x="647" y="453"/>
                    <a:pt x="736" y="488"/>
                  </a:cubicBezTo>
                </a:path>
              </a:pathLst>
            </a:custGeom>
            <a:noFill/>
            <a:ln w="38100">
              <a:solidFill>
                <a:srgbClr val="0066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Freeform 28"/>
            <p:cNvSpPr>
              <a:spLocks/>
            </p:cNvSpPr>
            <p:nvPr/>
          </p:nvSpPr>
          <p:spPr bwMode="auto">
            <a:xfrm rot="12789923" flipH="1">
              <a:off x="6213626" y="3151272"/>
              <a:ext cx="698504" cy="374031"/>
            </a:xfrm>
            <a:custGeom>
              <a:avLst/>
              <a:gdLst>
                <a:gd name="T0" fmla="*/ 0 w 736"/>
                <a:gd name="T1" fmla="*/ 0 h 488"/>
                <a:gd name="T2" fmla="*/ 2147483647 w 736"/>
                <a:gd name="T3" fmla="*/ 2147483647 h 488"/>
                <a:gd name="T4" fmla="*/ 2147483647 w 736"/>
                <a:gd name="T5" fmla="*/ 2147483647 h 488"/>
                <a:gd name="T6" fmla="*/ 2147483647 w 736"/>
                <a:gd name="T7" fmla="*/ 2147483647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6"/>
                <a:gd name="T13" fmla="*/ 0 h 488"/>
                <a:gd name="T14" fmla="*/ 736 w 736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6" h="488">
                  <a:moveTo>
                    <a:pt x="0" y="0"/>
                  </a:moveTo>
                  <a:cubicBezTo>
                    <a:pt x="212" y="75"/>
                    <a:pt x="424" y="151"/>
                    <a:pt x="464" y="200"/>
                  </a:cubicBezTo>
                  <a:cubicBezTo>
                    <a:pt x="504" y="249"/>
                    <a:pt x="195" y="248"/>
                    <a:pt x="240" y="296"/>
                  </a:cubicBezTo>
                  <a:cubicBezTo>
                    <a:pt x="285" y="344"/>
                    <a:pt x="647" y="453"/>
                    <a:pt x="736" y="488"/>
                  </a:cubicBezTo>
                </a:path>
              </a:pathLst>
            </a:custGeom>
            <a:noFill/>
            <a:ln w="38100">
              <a:solidFill>
                <a:srgbClr val="0066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29"/>
            <p:cNvSpPr>
              <a:spLocks noChangeShapeType="1"/>
            </p:cNvSpPr>
            <p:nvPr/>
          </p:nvSpPr>
          <p:spPr bwMode="auto">
            <a:xfrm flipH="1">
              <a:off x="7286171" y="4513943"/>
              <a:ext cx="682172" cy="232228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Freeform 30"/>
            <p:cNvSpPr>
              <a:spLocks/>
            </p:cNvSpPr>
            <p:nvPr/>
          </p:nvSpPr>
          <p:spPr bwMode="auto">
            <a:xfrm rot="2637298">
              <a:off x="6062418" y="4718079"/>
              <a:ext cx="582541" cy="543383"/>
            </a:xfrm>
            <a:custGeom>
              <a:avLst/>
              <a:gdLst>
                <a:gd name="T0" fmla="*/ 0 w 672"/>
                <a:gd name="T1" fmla="*/ 2147483647 h 704"/>
                <a:gd name="T2" fmla="*/ 2147483647 w 672"/>
                <a:gd name="T3" fmla="*/ 2147483647 h 704"/>
                <a:gd name="T4" fmla="*/ 2147483647 w 672"/>
                <a:gd name="T5" fmla="*/ 2147483647 h 704"/>
                <a:gd name="T6" fmla="*/ 2147483647 w 672"/>
                <a:gd name="T7" fmla="*/ 0 h 7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704"/>
                <a:gd name="T14" fmla="*/ 672 w 672"/>
                <a:gd name="T15" fmla="*/ 704 h 7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704">
                  <a:moveTo>
                    <a:pt x="0" y="704"/>
                  </a:moveTo>
                  <a:cubicBezTo>
                    <a:pt x="175" y="626"/>
                    <a:pt x="351" y="549"/>
                    <a:pt x="392" y="488"/>
                  </a:cubicBezTo>
                  <a:cubicBezTo>
                    <a:pt x="433" y="427"/>
                    <a:pt x="201" y="417"/>
                    <a:pt x="248" y="336"/>
                  </a:cubicBezTo>
                  <a:cubicBezTo>
                    <a:pt x="295" y="255"/>
                    <a:pt x="483" y="127"/>
                    <a:pt x="672" y="0"/>
                  </a:cubicBezTo>
                </a:path>
              </a:pathLst>
            </a:cu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31"/>
            <p:cNvSpPr>
              <a:spLocks noChangeShapeType="1"/>
            </p:cNvSpPr>
            <p:nvPr/>
          </p:nvSpPr>
          <p:spPr bwMode="auto">
            <a:xfrm flipH="1" flipV="1">
              <a:off x="7228113" y="4833257"/>
              <a:ext cx="729003" cy="407764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934" name="Group 117"/>
            <p:cNvGrpSpPr>
              <a:grpSpLocks/>
            </p:cNvGrpSpPr>
            <p:nvPr/>
          </p:nvGrpSpPr>
          <p:grpSpPr bwMode="auto">
            <a:xfrm>
              <a:off x="6836714" y="4817819"/>
              <a:ext cx="360621" cy="736412"/>
              <a:chOff x="6865743" y="4571077"/>
              <a:chExt cx="360621" cy="736412"/>
            </a:xfrm>
          </p:grpSpPr>
          <p:sp>
            <p:nvSpPr>
              <p:cNvPr id="38939" name="Rectangle 22"/>
              <p:cNvSpPr>
                <a:spLocks/>
              </p:cNvSpPr>
              <p:nvPr/>
            </p:nvSpPr>
            <p:spPr bwMode="auto">
              <a:xfrm>
                <a:off x="6865743" y="4961700"/>
                <a:ext cx="360621" cy="345789"/>
              </a:xfrm>
              <a:prstGeom prst="rect">
                <a:avLst/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38940" name="AutoShape 24"/>
              <p:cNvSpPr>
                <a:spLocks/>
              </p:cNvSpPr>
              <p:nvPr/>
            </p:nvSpPr>
            <p:spPr bwMode="auto">
              <a:xfrm flipV="1">
                <a:off x="6879726" y="4571077"/>
                <a:ext cx="291271" cy="314915"/>
              </a:xfrm>
              <a:prstGeom prst="triangle">
                <a:avLst>
                  <a:gd name="adj" fmla="val 50000"/>
                </a:avLst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cxnSp>
            <p:nvCxnSpPr>
              <p:cNvPr id="38941" name="Straight Connector 106"/>
              <p:cNvCxnSpPr>
                <a:cxnSpLocks noChangeShapeType="1"/>
              </p:cNvCxnSpPr>
              <p:nvPr/>
            </p:nvCxnSpPr>
            <p:spPr bwMode="auto">
              <a:xfrm rot="16200000" flipV="1">
                <a:off x="6920026" y="4936286"/>
                <a:ext cx="222824" cy="880"/>
              </a:xfrm>
              <a:prstGeom prst="line">
                <a:avLst/>
              </a:prstGeom>
              <a:noFill/>
              <a:ln w="762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8935" name="Group 118"/>
            <p:cNvGrpSpPr>
              <a:grpSpLocks/>
            </p:cNvGrpSpPr>
            <p:nvPr/>
          </p:nvGrpSpPr>
          <p:grpSpPr bwMode="auto">
            <a:xfrm>
              <a:off x="6960086" y="3286562"/>
              <a:ext cx="360621" cy="736412"/>
              <a:chOff x="6865743" y="4571077"/>
              <a:chExt cx="360621" cy="736412"/>
            </a:xfrm>
          </p:grpSpPr>
          <p:sp>
            <p:nvSpPr>
              <p:cNvPr id="38936" name="Rectangle 22"/>
              <p:cNvSpPr>
                <a:spLocks/>
              </p:cNvSpPr>
              <p:nvPr/>
            </p:nvSpPr>
            <p:spPr bwMode="auto">
              <a:xfrm>
                <a:off x="6865743" y="4961700"/>
                <a:ext cx="360621" cy="345789"/>
              </a:xfrm>
              <a:prstGeom prst="rect">
                <a:avLst/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38937" name="AutoShape 24"/>
              <p:cNvSpPr>
                <a:spLocks/>
              </p:cNvSpPr>
              <p:nvPr/>
            </p:nvSpPr>
            <p:spPr bwMode="auto">
              <a:xfrm flipV="1">
                <a:off x="6879726" y="4571077"/>
                <a:ext cx="291271" cy="314915"/>
              </a:xfrm>
              <a:prstGeom prst="triangle">
                <a:avLst>
                  <a:gd name="adj" fmla="val 50000"/>
                </a:avLst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cxnSp>
            <p:nvCxnSpPr>
              <p:cNvPr id="38938" name="Straight Connector 121"/>
              <p:cNvCxnSpPr>
                <a:cxnSpLocks noChangeShapeType="1"/>
              </p:cNvCxnSpPr>
              <p:nvPr/>
            </p:nvCxnSpPr>
            <p:spPr bwMode="auto">
              <a:xfrm rot="16200000" flipV="1">
                <a:off x="6920026" y="4936286"/>
                <a:ext cx="222824" cy="880"/>
              </a:xfrm>
              <a:prstGeom prst="line">
                <a:avLst/>
              </a:prstGeom>
              <a:noFill/>
              <a:ln w="762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1719263" y="5949950"/>
            <a:ext cx="5443537" cy="7175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en-US" sz="3600" kern="0" dirty="0">
                <a:solidFill>
                  <a:srgbClr val="FF0000"/>
                </a:solidFill>
                <a:latin typeface="+mj-lt"/>
              </a:rPr>
              <a:t>Reuse introduces interference</a:t>
            </a:r>
            <a:endParaRPr lang="en-US" sz="3600" b="1" kern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03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59"/>
          <p:cNvSpPr>
            <a:spLocks noChangeShapeType="1"/>
          </p:cNvSpPr>
          <p:nvPr/>
        </p:nvSpPr>
        <p:spPr bwMode="auto">
          <a:xfrm flipH="1">
            <a:off x="5943600" y="4916488"/>
            <a:ext cx="928688" cy="8080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95275" y="285750"/>
            <a:ext cx="8520113" cy="11430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smtClean="0"/>
              <a:t>Cellular Systems:</a:t>
            </a:r>
            <a:br>
              <a:rPr lang="en-US" sz="4400" smtClean="0"/>
            </a:br>
            <a:r>
              <a:rPr lang="en-US" sz="4000" smtClean="0"/>
              <a:t>Reuse channels to maximize capacity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275" y="1676400"/>
            <a:ext cx="8696325" cy="898525"/>
          </a:xfrm>
          <a:noFill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 smtClean="0"/>
              <a:t>Geographic region divided into cells</a:t>
            </a:r>
          </a:p>
          <a:p>
            <a:pPr>
              <a:lnSpc>
                <a:spcPct val="60000"/>
              </a:lnSpc>
            </a:pPr>
            <a:r>
              <a:rPr lang="en-US" sz="2000" dirty="0" smtClean="0"/>
              <a:t>Freq./timeslots/codes/space reused in different cells (reuse 1 common).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I</a:t>
            </a:r>
            <a:r>
              <a:rPr lang="en-US" sz="2000" dirty="0" smtClean="0"/>
              <a:t>nterference between cells using same channel: interference mitigation key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Base stations/MTSOs coordinate handoff and control functions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Shrinking cell size increases capacity, as well as complexity, handoff, …</a:t>
            </a:r>
          </a:p>
        </p:txBody>
      </p:sp>
      <p:sp>
        <p:nvSpPr>
          <p:cNvPr id="23557" name="Line 4"/>
          <p:cNvSpPr>
            <a:spLocks noChangeShapeType="1"/>
          </p:cNvSpPr>
          <p:nvPr/>
        </p:nvSpPr>
        <p:spPr bwMode="auto">
          <a:xfrm>
            <a:off x="3868738" y="4795838"/>
            <a:ext cx="0" cy="114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>
            <a:off x="5341938" y="4768850"/>
            <a:ext cx="0" cy="114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559" name="Group 6"/>
          <p:cNvGrpSpPr>
            <a:grpSpLocks/>
          </p:cNvGrpSpPr>
          <p:nvPr/>
        </p:nvGrpSpPr>
        <p:grpSpPr bwMode="auto">
          <a:xfrm>
            <a:off x="990600" y="3276600"/>
            <a:ext cx="5246688" cy="3303588"/>
            <a:chOff x="412" y="1834"/>
            <a:chExt cx="3305" cy="2081"/>
          </a:xfrm>
        </p:grpSpPr>
        <p:grpSp>
          <p:nvGrpSpPr>
            <p:cNvPr id="23564" name="Group 7"/>
            <p:cNvGrpSpPr>
              <a:grpSpLocks/>
            </p:cNvGrpSpPr>
            <p:nvPr/>
          </p:nvGrpSpPr>
          <p:grpSpPr bwMode="auto">
            <a:xfrm>
              <a:off x="412" y="1834"/>
              <a:ext cx="3305" cy="2081"/>
              <a:chOff x="412" y="1834"/>
              <a:chExt cx="3305" cy="2081"/>
            </a:xfrm>
          </p:grpSpPr>
          <p:sp>
            <p:nvSpPr>
              <p:cNvPr id="23566" name="AutoShape 8"/>
              <p:cNvSpPr>
                <a:spLocks noChangeArrowheads="1"/>
              </p:cNvSpPr>
              <p:nvPr/>
            </p:nvSpPr>
            <p:spPr bwMode="auto">
              <a:xfrm>
                <a:off x="2289" y="3394"/>
                <a:ext cx="816" cy="514"/>
              </a:xfrm>
              <a:prstGeom prst="hexagon">
                <a:avLst>
                  <a:gd name="adj" fmla="val 39681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7" name="AutoShape 9"/>
              <p:cNvSpPr>
                <a:spLocks noChangeArrowheads="1"/>
              </p:cNvSpPr>
              <p:nvPr/>
            </p:nvSpPr>
            <p:spPr bwMode="auto">
              <a:xfrm>
                <a:off x="2291" y="2874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8" name="AutoShape 10"/>
              <p:cNvSpPr>
                <a:spLocks noChangeArrowheads="1"/>
              </p:cNvSpPr>
              <p:nvPr/>
            </p:nvSpPr>
            <p:spPr bwMode="auto">
              <a:xfrm>
                <a:off x="1065" y="2352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9" name="AutoShape 11"/>
              <p:cNvSpPr>
                <a:spLocks noChangeArrowheads="1"/>
              </p:cNvSpPr>
              <p:nvPr/>
            </p:nvSpPr>
            <p:spPr bwMode="auto">
              <a:xfrm>
                <a:off x="459" y="3139"/>
                <a:ext cx="814" cy="514"/>
              </a:xfrm>
              <a:prstGeom prst="hexagon">
                <a:avLst>
                  <a:gd name="adj" fmla="val 39584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0" name="AutoShape 12"/>
              <p:cNvSpPr>
                <a:spLocks noChangeArrowheads="1"/>
              </p:cNvSpPr>
              <p:nvPr/>
            </p:nvSpPr>
            <p:spPr bwMode="auto">
              <a:xfrm>
                <a:off x="460" y="2613"/>
                <a:ext cx="814" cy="514"/>
              </a:xfrm>
              <a:prstGeom prst="hexagon">
                <a:avLst>
                  <a:gd name="adj" fmla="val 39584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1" name="AutoShape 13"/>
              <p:cNvSpPr>
                <a:spLocks noChangeArrowheads="1"/>
              </p:cNvSpPr>
              <p:nvPr/>
            </p:nvSpPr>
            <p:spPr bwMode="auto">
              <a:xfrm>
                <a:off x="458" y="2095"/>
                <a:ext cx="814" cy="513"/>
              </a:xfrm>
              <a:prstGeom prst="hexagon">
                <a:avLst>
                  <a:gd name="adj" fmla="val 39661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2" name="Oval 14"/>
              <p:cNvSpPr>
                <a:spLocks noChangeArrowheads="1"/>
              </p:cNvSpPr>
              <p:nvPr/>
            </p:nvSpPr>
            <p:spPr bwMode="auto">
              <a:xfrm>
                <a:off x="850" y="2334"/>
                <a:ext cx="29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3" name="Oval 15"/>
              <p:cNvSpPr>
                <a:spLocks noChangeArrowheads="1"/>
              </p:cNvSpPr>
              <p:nvPr/>
            </p:nvSpPr>
            <p:spPr bwMode="auto">
              <a:xfrm>
                <a:off x="853" y="2853"/>
                <a:ext cx="27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4" name="Oval 16"/>
              <p:cNvSpPr>
                <a:spLocks noChangeArrowheads="1"/>
              </p:cNvSpPr>
              <p:nvPr/>
            </p:nvSpPr>
            <p:spPr bwMode="auto">
              <a:xfrm>
                <a:off x="851" y="3378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5" name="Oval 17"/>
              <p:cNvSpPr>
                <a:spLocks noChangeArrowheads="1"/>
              </p:cNvSpPr>
              <p:nvPr/>
            </p:nvSpPr>
            <p:spPr bwMode="auto">
              <a:xfrm>
                <a:off x="1459" y="2592"/>
                <a:ext cx="29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6" name="AutoShape 18"/>
              <p:cNvSpPr>
                <a:spLocks noChangeArrowheads="1"/>
              </p:cNvSpPr>
              <p:nvPr/>
            </p:nvSpPr>
            <p:spPr bwMode="auto">
              <a:xfrm>
                <a:off x="1071" y="1834"/>
                <a:ext cx="815" cy="516"/>
              </a:xfrm>
              <a:prstGeom prst="hexagon">
                <a:avLst>
                  <a:gd name="adj" fmla="val 39479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7" name="AutoShape 19"/>
              <p:cNvSpPr>
                <a:spLocks noChangeArrowheads="1"/>
              </p:cNvSpPr>
              <p:nvPr/>
            </p:nvSpPr>
            <p:spPr bwMode="auto">
              <a:xfrm>
                <a:off x="1683" y="2097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8" name="AutoShape 20"/>
              <p:cNvSpPr>
                <a:spLocks noChangeArrowheads="1"/>
              </p:cNvSpPr>
              <p:nvPr/>
            </p:nvSpPr>
            <p:spPr bwMode="auto">
              <a:xfrm>
                <a:off x="2292" y="1834"/>
                <a:ext cx="815" cy="516"/>
              </a:xfrm>
              <a:prstGeom prst="hexagon">
                <a:avLst>
                  <a:gd name="adj" fmla="val 39479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9" name="Oval 21"/>
              <p:cNvSpPr>
                <a:spLocks noChangeArrowheads="1"/>
              </p:cNvSpPr>
              <p:nvPr/>
            </p:nvSpPr>
            <p:spPr bwMode="auto">
              <a:xfrm>
                <a:off x="2685" y="2074"/>
                <a:ext cx="27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0" name="Oval 22"/>
              <p:cNvSpPr>
                <a:spLocks noChangeArrowheads="1"/>
              </p:cNvSpPr>
              <p:nvPr/>
            </p:nvSpPr>
            <p:spPr bwMode="auto">
              <a:xfrm>
                <a:off x="1464" y="2074"/>
                <a:ext cx="28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1" name="Oval 23"/>
              <p:cNvSpPr>
                <a:spLocks noChangeArrowheads="1"/>
              </p:cNvSpPr>
              <p:nvPr/>
            </p:nvSpPr>
            <p:spPr bwMode="auto">
              <a:xfrm>
                <a:off x="2077" y="2337"/>
                <a:ext cx="27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2" name="AutoShape 24"/>
              <p:cNvSpPr>
                <a:spLocks noChangeArrowheads="1"/>
              </p:cNvSpPr>
              <p:nvPr/>
            </p:nvSpPr>
            <p:spPr bwMode="auto">
              <a:xfrm>
                <a:off x="1069" y="2881"/>
                <a:ext cx="815" cy="513"/>
              </a:xfrm>
              <a:prstGeom prst="hexagon">
                <a:avLst>
                  <a:gd name="adj" fmla="val 39710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3" name="AutoShape 25"/>
              <p:cNvSpPr>
                <a:spLocks noChangeArrowheads="1"/>
              </p:cNvSpPr>
              <p:nvPr/>
            </p:nvSpPr>
            <p:spPr bwMode="auto">
              <a:xfrm>
                <a:off x="1683" y="3136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4" name="Oval 26"/>
              <p:cNvSpPr>
                <a:spLocks noChangeArrowheads="1"/>
              </p:cNvSpPr>
              <p:nvPr/>
            </p:nvSpPr>
            <p:spPr bwMode="auto">
              <a:xfrm>
                <a:off x="1462" y="3120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5" name="Oval 27"/>
              <p:cNvSpPr>
                <a:spLocks noChangeArrowheads="1"/>
              </p:cNvSpPr>
              <p:nvPr/>
            </p:nvSpPr>
            <p:spPr bwMode="auto">
              <a:xfrm>
                <a:off x="2684" y="3114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6" name="AutoShape 28"/>
              <p:cNvSpPr>
                <a:spLocks noChangeArrowheads="1"/>
              </p:cNvSpPr>
              <p:nvPr/>
            </p:nvSpPr>
            <p:spPr bwMode="auto">
              <a:xfrm>
                <a:off x="1069" y="3399"/>
                <a:ext cx="815" cy="516"/>
              </a:xfrm>
              <a:prstGeom prst="hexagon">
                <a:avLst>
                  <a:gd name="adj" fmla="val 39479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Oval 29"/>
              <p:cNvSpPr>
                <a:spLocks noChangeArrowheads="1"/>
              </p:cNvSpPr>
              <p:nvPr/>
            </p:nvSpPr>
            <p:spPr bwMode="auto">
              <a:xfrm>
                <a:off x="1462" y="3641"/>
                <a:ext cx="28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8" name="Oval 30"/>
              <p:cNvSpPr>
                <a:spLocks noChangeArrowheads="1"/>
              </p:cNvSpPr>
              <p:nvPr/>
            </p:nvSpPr>
            <p:spPr bwMode="auto">
              <a:xfrm>
                <a:off x="2077" y="3376"/>
                <a:ext cx="27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9" name="Oval 31"/>
              <p:cNvSpPr>
                <a:spLocks noChangeArrowheads="1"/>
              </p:cNvSpPr>
              <p:nvPr/>
            </p:nvSpPr>
            <p:spPr bwMode="auto">
              <a:xfrm>
                <a:off x="2682" y="3634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0" name="AutoShape 32"/>
              <p:cNvSpPr>
                <a:spLocks noChangeArrowheads="1"/>
              </p:cNvSpPr>
              <p:nvPr/>
            </p:nvSpPr>
            <p:spPr bwMode="auto">
              <a:xfrm>
                <a:off x="1680" y="2613"/>
                <a:ext cx="814" cy="515"/>
              </a:xfrm>
              <a:prstGeom prst="hexagon">
                <a:avLst>
                  <a:gd name="adj" fmla="val 39507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1" name="AutoShape 33"/>
              <p:cNvSpPr>
                <a:spLocks noChangeArrowheads="1"/>
              </p:cNvSpPr>
              <p:nvPr/>
            </p:nvSpPr>
            <p:spPr bwMode="auto">
              <a:xfrm>
                <a:off x="2292" y="2353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2" name="Oval 34"/>
              <p:cNvSpPr>
                <a:spLocks noChangeArrowheads="1"/>
              </p:cNvSpPr>
              <p:nvPr/>
            </p:nvSpPr>
            <p:spPr bwMode="auto">
              <a:xfrm>
                <a:off x="2073" y="2854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3" name="Oval 35"/>
              <p:cNvSpPr>
                <a:spLocks noChangeArrowheads="1"/>
              </p:cNvSpPr>
              <p:nvPr/>
            </p:nvSpPr>
            <p:spPr bwMode="auto">
              <a:xfrm>
                <a:off x="2685" y="2593"/>
                <a:ext cx="27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4" name="AutoShape 36"/>
              <p:cNvSpPr>
                <a:spLocks noChangeArrowheads="1"/>
              </p:cNvSpPr>
              <p:nvPr/>
            </p:nvSpPr>
            <p:spPr bwMode="auto">
              <a:xfrm>
                <a:off x="2902" y="3137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5" name="AutoShape 37"/>
              <p:cNvSpPr>
                <a:spLocks noChangeArrowheads="1"/>
              </p:cNvSpPr>
              <p:nvPr/>
            </p:nvSpPr>
            <p:spPr bwMode="auto">
              <a:xfrm>
                <a:off x="2899" y="2618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6" name="AutoShape 38"/>
              <p:cNvSpPr>
                <a:spLocks noChangeArrowheads="1"/>
              </p:cNvSpPr>
              <p:nvPr/>
            </p:nvSpPr>
            <p:spPr bwMode="auto">
              <a:xfrm>
                <a:off x="2900" y="2097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7" name="Oval 39"/>
              <p:cNvSpPr>
                <a:spLocks noChangeArrowheads="1"/>
              </p:cNvSpPr>
              <p:nvPr/>
            </p:nvSpPr>
            <p:spPr bwMode="auto">
              <a:xfrm>
                <a:off x="3293" y="2858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8" name="Oval 40"/>
              <p:cNvSpPr>
                <a:spLocks noChangeArrowheads="1"/>
              </p:cNvSpPr>
              <p:nvPr/>
            </p:nvSpPr>
            <p:spPr bwMode="auto">
              <a:xfrm>
                <a:off x="3294" y="2337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9" name="Oval 41"/>
              <p:cNvSpPr>
                <a:spLocks noChangeArrowheads="1"/>
              </p:cNvSpPr>
              <p:nvPr/>
            </p:nvSpPr>
            <p:spPr bwMode="auto">
              <a:xfrm>
                <a:off x="3295" y="3377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0" name="Rectangle 42"/>
              <p:cNvSpPr>
                <a:spLocks noChangeArrowheads="1"/>
              </p:cNvSpPr>
              <p:nvPr/>
            </p:nvSpPr>
            <p:spPr bwMode="auto">
              <a:xfrm>
                <a:off x="1182" y="2370"/>
                <a:ext cx="59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ctr"/>
                <a:r>
                  <a:rPr lang="en-US" sz="1200">
                    <a:latin typeface="Arial Black" pitchFamily="34" charset="0"/>
                  </a:rPr>
                  <a:t>BASE</a:t>
                </a:r>
              </a:p>
              <a:p>
                <a:pPr algn="ctr"/>
                <a:r>
                  <a:rPr lang="en-US" sz="1200">
                    <a:latin typeface="Arial Black" pitchFamily="34" charset="0"/>
                  </a:rPr>
                  <a:t>STATION</a:t>
                </a:r>
              </a:p>
            </p:txBody>
          </p:sp>
          <p:sp>
            <p:nvSpPr>
              <p:cNvPr id="23601" name="Line 43"/>
              <p:cNvSpPr>
                <a:spLocks noChangeShapeType="1"/>
              </p:cNvSpPr>
              <p:nvPr/>
            </p:nvSpPr>
            <p:spPr bwMode="auto">
              <a:xfrm>
                <a:off x="1603" y="2728"/>
                <a:ext cx="0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2" name="Line 44"/>
              <p:cNvSpPr>
                <a:spLocks noChangeShapeType="1"/>
              </p:cNvSpPr>
              <p:nvPr/>
            </p:nvSpPr>
            <p:spPr bwMode="auto">
              <a:xfrm>
                <a:off x="2248" y="2642"/>
                <a:ext cx="0" cy="7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3" name="Line 45"/>
              <p:cNvSpPr>
                <a:spLocks noChangeShapeType="1"/>
              </p:cNvSpPr>
              <p:nvPr/>
            </p:nvSpPr>
            <p:spPr bwMode="auto">
              <a:xfrm>
                <a:off x="412" y="3043"/>
                <a:ext cx="73" cy="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4" name="Freeform 46"/>
              <p:cNvSpPr>
                <a:spLocks/>
              </p:cNvSpPr>
              <p:nvPr/>
            </p:nvSpPr>
            <p:spPr bwMode="auto">
              <a:xfrm>
                <a:off x="1467" y="2646"/>
                <a:ext cx="132" cy="64"/>
              </a:xfrm>
              <a:custGeom>
                <a:avLst/>
                <a:gdLst>
                  <a:gd name="T0" fmla="*/ 0 w 132"/>
                  <a:gd name="T1" fmla="*/ 0 h 64"/>
                  <a:gd name="T2" fmla="*/ 6 w 132"/>
                  <a:gd name="T3" fmla="*/ 0 h 64"/>
                  <a:gd name="T4" fmla="*/ 12 w 132"/>
                  <a:gd name="T5" fmla="*/ 2 h 64"/>
                  <a:gd name="T6" fmla="*/ 17 w 132"/>
                  <a:gd name="T7" fmla="*/ 2 h 64"/>
                  <a:gd name="T8" fmla="*/ 17 w 132"/>
                  <a:gd name="T9" fmla="*/ 10 h 64"/>
                  <a:gd name="T10" fmla="*/ 22 w 132"/>
                  <a:gd name="T11" fmla="*/ 7 h 64"/>
                  <a:gd name="T12" fmla="*/ 27 w 132"/>
                  <a:gd name="T13" fmla="*/ 5 h 64"/>
                  <a:gd name="T14" fmla="*/ 31 w 132"/>
                  <a:gd name="T15" fmla="*/ 13 h 64"/>
                  <a:gd name="T16" fmla="*/ 33 w 132"/>
                  <a:gd name="T17" fmla="*/ 21 h 64"/>
                  <a:gd name="T18" fmla="*/ 38 w 132"/>
                  <a:gd name="T19" fmla="*/ 23 h 64"/>
                  <a:gd name="T20" fmla="*/ 43 w 132"/>
                  <a:gd name="T21" fmla="*/ 21 h 64"/>
                  <a:gd name="T22" fmla="*/ 45 w 132"/>
                  <a:gd name="T23" fmla="*/ 28 h 64"/>
                  <a:gd name="T24" fmla="*/ 50 w 132"/>
                  <a:gd name="T25" fmla="*/ 26 h 64"/>
                  <a:gd name="T26" fmla="*/ 61 w 132"/>
                  <a:gd name="T27" fmla="*/ 21 h 64"/>
                  <a:gd name="T28" fmla="*/ 64 w 132"/>
                  <a:gd name="T29" fmla="*/ 28 h 64"/>
                  <a:gd name="T30" fmla="*/ 66 w 132"/>
                  <a:gd name="T31" fmla="*/ 36 h 64"/>
                  <a:gd name="T32" fmla="*/ 73 w 132"/>
                  <a:gd name="T33" fmla="*/ 34 h 64"/>
                  <a:gd name="T34" fmla="*/ 78 w 132"/>
                  <a:gd name="T35" fmla="*/ 31 h 64"/>
                  <a:gd name="T36" fmla="*/ 82 w 132"/>
                  <a:gd name="T37" fmla="*/ 39 h 64"/>
                  <a:gd name="T38" fmla="*/ 89 w 132"/>
                  <a:gd name="T39" fmla="*/ 44 h 64"/>
                  <a:gd name="T40" fmla="*/ 99 w 132"/>
                  <a:gd name="T41" fmla="*/ 42 h 64"/>
                  <a:gd name="T42" fmla="*/ 103 w 132"/>
                  <a:gd name="T43" fmla="*/ 49 h 64"/>
                  <a:gd name="T44" fmla="*/ 110 w 132"/>
                  <a:gd name="T45" fmla="*/ 55 h 64"/>
                  <a:gd name="T46" fmla="*/ 117 w 132"/>
                  <a:gd name="T47" fmla="*/ 55 h 64"/>
                  <a:gd name="T48" fmla="*/ 131 w 132"/>
                  <a:gd name="T49" fmla="*/ 63 h 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2"/>
                  <a:gd name="T76" fmla="*/ 0 h 64"/>
                  <a:gd name="T77" fmla="*/ 132 w 132"/>
                  <a:gd name="T78" fmla="*/ 64 h 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2" h="64">
                    <a:moveTo>
                      <a:pt x="0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17" y="10"/>
                    </a:lnTo>
                    <a:lnTo>
                      <a:pt x="22" y="7"/>
                    </a:lnTo>
                    <a:lnTo>
                      <a:pt x="27" y="5"/>
                    </a:lnTo>
                    <a:lnTo>
                      <a:pt x="31" y="13"/>
                    </a:lnTo>
                    <a:lnTo>
                      <a:pt x="33" y="21"/>
                    </a:lnTo>
                    <a:lnTo>
                      <a:pt x="38" y="23"/>
                    </a:lnTo>
                    <a:lnTo>
                      <a:pt x="43" y="21"/>
                    </a:lnTo>
                    <a:lnTo>
                      <a:pt x="45" y="28"/>
                    </a:lnTo>
                    <a:lnTo>
                      <a:pt x="50" y="26"/>
                    </a:lnTo>
                    <a:lnTo>
                      <a:pt x="61" y="21"/>
                    </a:lnTo>
                    <a:lnTo>
                      <a:pt x="64" y="28"/>
                    </a:lnTo>
                    <a:lnTo>
                      <a:pt x="66" y="36"/>
                    </a:lnTo>
                    <a:lnTo>
                      <a:pt x="73" y="34"/>
                    </a:lnTo>
                    <a:lnTo>
                      <a:pt x="78" y="31"/>
                    </a:lnTo>
                    <a:lnTo>
                      <a:pt x="82" y="39"/>
                    </a:lnTo>
                    <a:lnTo>
                      <a:pt x="89" y="44"/>
                    </a:lnTo>
                    <a:lnTo>
                      <a:pt x="99" y="42"/>
                    </a:lnTo>
                    <a:lnTo>
                      <a:pt x="103" y="49"/>
                    </a:lnTo>
                    <a:lnTo>
                      <a:pt x="110" y="55"/>
                    </a:lnTo>
                    <a:lnTo>
                      <a:pt x="117" y="55"/>
                    </a:lnTo>
                    <a:lnTo>
                      <a:pt x="131" y="63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5" name="Freeform 47"/>
              <p:cNvSpPr>
                <a:spLocks/>
              </p:cNvSpPr>
              <p:nvPr/>
            </p:nvSpPr>
            <p:spPr bwMode="auto">
              <a:xfrm>
                <a:off x="2103" y="2896"/>
                <a:ext cx="160" cy="82"/>
              </a:xfrm>
              <a:custGeom>
                <a:avLst/>
                <a:gdLst>
                  <a:gd name="T0" fmla="*/ 0 w 160"/>
                  <a:gd name="T1" fmla="*/ 0 h 82"/>
                  <a:gd name="T2" fmla="*/ 8 w 160"/>
                  <a:gd name="T3" fmla="*/ 1 h 82"/>
                  <a:gd name="T4" fmla="*/ 15 w 160"/>
                  <a:gd name="T5" fmla="*/ 4 h 82"/>
                  <a:gd name="T6" fmla="*/ 22 w 160"/>
                  <a:gd name="T7" fmla="*/ 5 h 82"/>
                  <a:gd name="T8" fmla="*/ 21 w 160"/>
                  <a:gd name="T9" fmla="*/ 12 h 82"/>
                  <a:gd name="T10" fmla="*/ 28 w 160"/>
                  <a:gd name="T11" fmla="*/ 11 h 82"/>
                  <a:gd name="T12" fmla="*/ 35 w 160"/>
                  <a:gd name="T13" fmla="*/ 9 h 82"/>
                  <a:gd name="T14" fmla="*/ 38 w 160"/>
                  <a:gd name="T15" fmla="*/ 17 h 82"/>
                  <a:gd name="T16" fmla="*/ 39 w 160"/>
                  <a:gd name="T17" fmla="*/ 25 h 82"/>
                  <a:gd name="T18" fmla="*/ 46 w 160"/>
                  <a:gd name="T19" fmla="*/ 28 h 82"/>
                  <a:gd name="T20" fmla="*/ 52 w 160"/>
                  <a:gd name="T21" fmla="*/ 27 h 82"/>
                  <a:gd name="T22" fmla="*/ 54 w 160"/>
                  <a:gd name="T23" fmla="*/ 34 h 82"/>
                  <a:gd name="T24" fmla="*/ 61 w 160"/>
                  <a:gd name="T25" fmla="*/ 33 h 82"/>
                  <a:gd name="T26" fmla="*/ 75 w 160"/>
                  <a:gd name="T27" fmla="*/ 30 h 82"/>
                  <a:gd name="T28" fmla="*/ 78 w 160"/>
                  <a:gd name="T29" fmla="*/ 38 h 82"/>
                  <a:gd name="T30" fmla="*/ 79 w 160"/>
                  <a:gd name="T31" fmla="*/ 45 h 82"/>
                  <a:gd name="T32" fmla="*/ 89 w 160"/>
                  <a:gd name="T33" fmla="*/ 44 h 82"/>
                  <a:gd name="T34" fmla="*/ 96 w 160"/>
                  <a:gd name="T35" fmla="*/ 42 h 82"/>
                  <a:gd name="T36" fmla="*/ 99 w 160"/>
                  <a:gd name="T37" fmla="*/ 50 h 82"/>
                  <a:gd name="T38" fmla="*/ 107 w 160"/>
                  <a:gd name="T39" fmla="*/ 56 h 82"/>
                  <a:gd name="T40" fmla="*/ 121 w 160"/>
                  <a:gd name="T41" fmla="*/ 55 h 82"/>
                  <a:gd name="T42" fmla="*/ 124 w 160"/>
                  <a:gd name="T43" fmla="*/ 64 h 82"/>
                  <a:gd name="T44" fmla="*/ 133 w 160"/>
                  <a:gd name="T45" fmla="*/ 69 h 82"/>
                  <a:gd name="T46" fmla="*/ 141 w 160"/>
                  <a:gd name="T47" fmla="*/ 71 h 82"/>
                  <a:gd name="T48" fmla="*/ 159 w 160"/>
                  <a:gd name="T49" fmla="*/ 81 h 8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0"/>
                  <a:gd name="T76" fmla="*/ 0 h 82"/>
                  <a:gd name="T77" fmla="*/ 160 w 160"/>
                  <a:gd name="T78" fmla="*/ 82 h 8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0" h="82">
                    <a:moveTo>
                      <a:pt x="0" y="0"/>
                    </a:moveTo>
                    <a:lnTo>
                      <a:pt x="8" y="1"/>
                    </a:lnTo>
                    <a:lnTo>
                      <a:pt x="15" y="4"/>
                    </a:lnTo>
                    <a:lnTo>
                      <a:pt x="22" y="5"/>
                    </a:lnTo>
                    <a:lnTo>
                      <a:pt x="21" y="12"/>
                    </a:lnTo>
                    <a:lnTo>
                      <a:pt x="28" y="11"/>
                    </a:lnTo>
                    <a:lnTo>
                      <a:pt x="35" y="9"/>
                    </a:lnTo>
                    <a:lnTo>
                      <a:pt x="38" y="17"/>
                    </a:lnTo>
                    <a:lnTo>
                      <a:pt x="39" y="25"/>
                    </a:lnTo>
                    <a:lnTo>
                      <a:pt x="46" y="28"/>
                    </a:lnTo>
                    <a:lnTo>
                      <a:pt x="52" y="27"/>
                    </a:lnTo>
                    <a:lnTo>
                      <a:pt x="54" y="34"/>
                    </a:lnTo>
                    <a:lnTo>
                      <a:pt x="61" y="33"/>
                    </a:lnTo>
                    <a:lnTo>
                      <a:pt x="75" y="30"/>
                    </a:lnTo>
                    <a:lnTo>
                      <a:pt x="78" y="38"/>
                    </a:lnTo>
                    <a:lnTo>
                      <a:pt x="79" y="45"/>
                    </a:lnTo>
                    <a:lnTo>
                      <a:pt x="89" y="44"/>
                    </a:lnTo>
                    <a:lnTo>
                      <a:pt x="96" y="42"/>
                    </a:lnTo>
                    <a:lnTo>
                      <a:pt x="99" y="50"/>
                    </a:lnTo>
                    <a:lnTo>
                      <a:pt x="107" y="56"/>
                    </a:lnTo>
                    <a:lnTo>
                      <a:pt x="121" y="55"/>
                    </a:lnTo>
                    <a:lnTo>
                      <a:pt x="124" y="64"/>
                    </a:lnTo>
                    <a:lnTo>
                      <a:pt x="133" y="69"/>
                    </a:lnTo>
                    <a:lnTo>
                      <a:pt x="141" y="71"/>
                    </a:lnTo>
                    <a:lnTo>
                      <a:pt x="159" y="81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6" name="Freeform 48"/>
              <p:cNvSpPr>
                <a:spLocks/>
              </p:cNvSpPr>
              <p:nvPr/>
            </p:nvSpPr>
            <p:spPr bwMode="auto">
              <a:xfrm>
                <a:off x="2111" y="2659"/>
                <a:ext cx="142" cy="191"/>
              </a:xfrm>
              <a:custGeom>
                <a:avLst/>
                <a:gdLst>
                  <a:gd name="T0" fmla="*/ 136 w 142"/>
                  <a:gd name="T1" fmla="*/ 0 h 191"/>
                  <a:gd name="T2" fmla="*/ 141 w 142"/>
                  <a:gd name="T3" fmla="*/ 18 h 191"/>
                  <a:gd name="T4" fmla="*/ 136 w 142"/>
                  <a:gd name="T5" fmla="*/ 31 h 191"/>
                  <a:gd name="T6" fmla="*/ 116 w 142"/>
                  <a:gd name="T7" fmla="*/ 31 h 191"/>
                  <a:gd name="T8" fmla="*/ 102 w 142"/>
                  <a:gd name="T9" fmla="*/ 31 h 191"/>
                  <a:gd name="T10" fmla="*/ 102 w 142"/>
                  <a:gd name="T11" fmla="*/ 45 h 191"/>
                  <a:gd name="T12" fmla="*/ 106 w 142"/>
                  <a:gd name="T13" fmla="*/ 58 h 191"/>
                  <a:gd name="T14" fmla="*/ 92 w 142"/>
                  <a:gd name="T15" fmla="*/ 63 h 191"/>
                  <a:gd name="T16" fmla="*/ 92 w 142"/>
                  <a:gd name="T17" fmla="*/ 76 h 191"/>
                  <a:gd name="T18" fmla="*/ 82 w 142"/>
                  <a:gd name="T19" fmla="*/ 113 h 191"/>
                  <a:gd name="T20" fmla="*/ 68 w 142"/>
                  <a:gd name="T21" fmla="*/ 117 h 191"/>
                  <a:gd name="T22" fmla="*/ 63 w 142"/>
                  <a:gd name="T23" fmla="*/ 131 h 191"/>
                  <a:gd name="T24" fmla="*/ 48 w 142"/>
                  <a:gd name="T25" fmla="*/ 135 h 191"/>
                  <a:gd name="T26" fmla="*/ 48 w 142"/>
                  <a:gd name="T27" fmla="*/ 149 h 191"/>
                  <a:gd name="T28" fmla="*/ 34 w 142"/>
                  <a:gd name="T29" fmla="*/ 149 h 191"/>
                  <a:gd name="T30" fmla="*/ 29 w 142"/>
                  <a:gd name="T31" fmla="*/ 162 h 191"/>
                  <a:gd name="T32" fmla="*/ 19 w 142"/>
                  <a:gd name="T33" fmla="*/ 180 h 191"/>
                  <a:gd name="T34" fmla="*/ 4 w 142"/>
                  <a:gd name="T35" fmla="*/ 185 h 191"/>
                  <a:gd name="T36" fmla="*/ 0 w 142"/>
                  <a:gd name="T37" fmla="*/ 190 h 19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2"/>
                  <a:gd name="T58" fmla="*/ 0 h 191"/>
                  <a:gd name="T59" fmla="*/ 142 w 142"/>
                  <a:gd name="T60" fmla="*/ 191 h 19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2" h="191">
                    <a:moveTo>
                      <a:pt x="136" y="0"/>
                    </a:moveTo>
                    <a:lnTo>
                      <a:pt x="141" y="18"/>
                    </a:lnTo>
                    <a:lnTo>
                      <a:pt x="136" y="31"/>
                    </a:lnTo>
                    <a:lnTo>
                      <a:pt x="116" y="31"/>
                    </a:lnTo>
                    <a:lnTo>
                      <a:pt x="102" y="31"/>
                    </a:lnTo>
                    <a:lnTo>
                      <a:pt x="102" y="45"/>
                    </a:lnTo>
                    <a:lnTo>
                      <a:pt x="106" y="58"/>
                    </a:lnTo>
                    <a:lnTo>
                      <a:pt x="92" y="63"/>
                    </a:lnTo>
                    <a:lnTo>
                      <a:pt x="92" y="76"/>
                    </a:lnTo>
                    <a:lnTo>
                      <a:pt x="82" y="113"/>
                    </a:lnTo>
                    <a:lnTo>
                      <a:pt x="68" y="117"/>
                    </a:lnTo>
                    <a:lnTo>
                      <a:pt x="63" y="131"/>
                    </a:lnTo>
                    <a:lnTo>
                      <a:pt x="48" y="135"/>
                    </a:lnTo>
                    <a:lnTo>
                      <a:pt x="48" y="149"/>
                    </a:lnTo>
                    <a:lnTo>
                      <a:pt x="34" y="149"/>
                    </a:lnTo>
                    <a:lnTo>
                      <a:pt x="29" y="162"/>
                    </a:lnTo>
                    <a:lnTo>
                      <a:pt x="19" y="180"/>
                    </a:lnTo>
                    <a:lnTo>
                      <a:pt x="4" y="185"/>
                    </a:lnTo>
                    <a:lnTo>
                      <a:pt x="0" y="19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7" name="Freeform 49"/>
              <p:cNvSpPr>
                <a:spLocks/>
              </p:cNvSpPr>
              <p:nvPr/>
            </p:nvSpPr>
            <p:spPr bwMode="auto">
              <a:xfrm>
                <a:off x="3220" y="2899"/>
                <a:ext cx="59" cy="63"/>
              </a:xfrm>
              <a:custGeom>
                <a:avLst/>
                <a:gdLst>
                  <a:gd name="T0" fmla="*/ 58 w 59"/>
                  <a:gd name="T1" fmla="*/ 0 h 63"/>
                  <a:gd name="T2" fmla="*/ 58 w 59"/>
                  <a:gd name="T3" fmla="*/ 17 h 63"/>
                  <a:gd name="T4" fmla="*/ 58 w 59"/>
                  <a:gd name="T5" fmla="*/ 0 h 63"/>
                  <a:gd name="T6" fmla="*/ 38 w 59"/>
                  <a:gd name="T7" fmla="*/ 13 h 63"/>
                  <a:gd name="T8" fmla="*/ 38 w 59"/>
                  <a:gd name="T9" fmla="*/ 26 h 63"/>
                  <a:gd name="T10" fmla="*/ 29 w 59"/>
                  <a:gd name="T11" fmla="*/ 39 h 63"/>
                  <a:gd name="T12" fmla="*/ 29 w 59"/>
                  <a:gd name="T13" fmla="*/ 53 h 63"/>
                  <a:gd name="T14" fmla="*/ 14 w 59"/>
                  <a:gd name="T15" fmla="*/ 44 h 63"/>
                  <a:gd name="T16" fmla="*/ 9 w 59"/>
                  <a:gd name="T17" fmla="*/ 57 h 63"/>
                  <a:gd name="T18" fmla="*/ 0 w 59"/>
                  <a:gd name="T19" fmla="*/ 6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63"/>
                  <a:gd name="T32" fmla="*/ 59 w 59"/>
                  <a:gd name="T33" fmla="*/ 63 h 6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63">
                    <a:moveTo>
                      <a:pt x="58" y="0"/>
                    </a:moveTo>
                    <a:lnTo>
                      <a:pt x="58" y="17"/>
                    </a:lnTo>
                    <a:lnTo>
                      <a:pt x="58" y="0"/>
                    </a:lnTo>
                    <a:lnTo>
                      <a:pt x="38" y="13"/>
                    </a:lnTo>
                    <a:lnTo>
                      <a:pt x="38" y="26"/>
                    </a:lnTo>
                    <a:lnTo>
                      <a:pt x="29" y="39"/>
                    </a:lnTo>
                    <a:lnTo>
                      <a:pt x="29" y="53"/>
                    </a:lnTo>
                    <a:lnTo>
                      <a:pt x="14" y="44"/>
                    </a:lnTo>
                    <a:lnTo>
                      <a:pt x="9" y="57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5" name="Freeform 50"/>
            <p:cNvSpPr>
              <a:spLocks/>
            </p:cNvSpPr>
            <p:nvPr/>
          </p:nvSpPr>
          <p:spPr bwMode="auto">
            <a:xfrm>
              <a:off x="2724" y="2978"/>
              <a:ext cx="476" cy="144"/>
            </a:xfrm>
            <a:custGeom>
              <a:avLst/>
              <a:gdLst>
                <a:gd name="T0" fmla="*/ 0 w 476"/>
                <a:gd name="T1" fmla="*/ 143 h 144"/>
                <a:gd name="T2" fmla="*/ 36 w 476"/>
                <a:gd name="T3" fmla="*/ 131 h 144"/>
                <a:gd name="T4" fmla="*/ 64 w 476"/>
                <a:gd name="T5" fmla="*/ 123 h 144"/>
                <a:gd name="T6" fmla="*/ 72 w 476"/>
                <a:gd name="T7" fmla="*/ 123 h 144"/>
                <a:gd name="T8" fmla="*/ 95 w 476"/>
                <a:gd name="T9" fmla="*/ 128 h 144"/>
                <a:gd name="T10" fmla="*/ 114 w 476"/>
                <a:gd name="T11" fmla="*/ 114 h 144"/>
                <a:gd name="T12" fmla="*/ 122 w 476"/>
                <a:gd name="T13" fmla="*/ 112 h 144"/>
                <a:gd name="T14" fmla="*/ 164 w 476"/>
                <a:gd name="T15" fmla="*/ 114 h 144"/>
                <a:gd name="T16" fmla="*/ 187 w 476"/>
                <a:gd name="T17" fmla="*/ 89 h 144"/>
                <a:gd name="T18" fmla="*/ 209 w 476"/>
                <a:gd name="T19" fmla="*/ 84 h 144"/>
                <a:gd name="T20" fmla="*/ 254 w 476"/>
                <a:gd name="T21" fmla="*/ 61 h 144"/>
                <a:gd name="T22" fmla="*/ 285 w 476"/>
                <a:gd name="T23" fmla="*/ 61 h 144"/>
                <a:gd name="T24" fmla="*/ 307 w 476"/>
                <a:gd name="T25" fmla="*/ 42 h 144"/>
                <a:gd name="T26" fmla="*/ 338 w 476"/>
                <a:gd name="T27" fmla="*/ 42 h 144"/>
                <a:gd name="T28" fmla="*/ 357 w 476"/>
                <a:gd name="T29" fmla="*/ 22 h 144"/>
                <a:gd name="T30" fmla="*/ 421 w 476"/>
                <a:gd name="T31" fmla="*/ 22 h 144"/>
                <a:gd name="T32" fmla="*/ 427 w 476"/>
                <a:gd name="T33" fmla="*/ 5 h 144"/>
                <a:gd name="T34" fmla="*/ 452 w 476"/>
                <a:gd name="T35" fmla="*/ 0 h 144"/>
                <a:gd name="T36" fmla="*/ 461 w 476"/>
                <a:gd name="T37" fmla="*/ 2 h 144"/>
                <a:gd name="T38" fmla="*/ 475 w 476"/>
                <a:gd name="T39" fmla="*/ 0 h 1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6"/>
                <a:gd name="T61" fmla="*/ 0 h 144"/>
                <a:gd name="T62" fmla="*/ 476 w 476"/>
                <a:gd name="T63" fmla="*/ 144 h 1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6" h="144">
                  <a:moveTo>
                    <a:pt x="0" y="143"/>
                  </a:moveTo>
                  <a:lnTo>
                    <a:pt x="36" y="131"/>
                  </a:lnTo>
                  <a:lnTo>
                    <a:pt x="64" y="123"/>
                  </a:lnTo>
                  <a:lnTo>
                    <a:pt x="72" y="123"/>
                  </a:lnTo>
                  <a:lnTo>
                    <a:pt x="95" y="128"/>
                  </a:lnTo>
                  <a:lnTo>
                    <a:pt x="114" y="114"/>
                  </a:lnTo>
                  <a:lnTo>
                    <a:pt x="122" y="112"/>
                  </a:lnTo>
                  <a:lnTo>
                    <a:pt x="164" y="114"/>
                  </a:lnTo>
                  <a:lnTo>
                    <a:pt x="187" y="89"/>
                  </a:lnTo>
                  <a:lnTo>
                    <a:pt x="209" y="84"/>
                  </a:lnTo>
                  <a:lnTo>
                    <a:pt x="254" y="61"/>
                  </a:lnTo>
                  <a:lnTo>
                    <a:pt x="285" y="61"/>
                  </a:lnTo>
                  <a:lnTo>
                    <a:pt x="307" y="42"/>
                  </a:lnTo>
                  <a:lnTo>
                    <a:pt x="338" y="42"/>
                  </a:lnTo>
                  <a:lnTo>
                    <a:pt x="357" y="22"/>
                  </a:lnTo>
                  <a:lnTo>
                    <a:pt x="421" y="22"/>
                  </a:lnTo>
                  <a:lnTo>
                    <a:pt x="427" y="5"/>
                  </a:lnTo>
                  <a:lnTo>
                    <a:pt x="452" y="0"/>
                  </a:lnTo>
                  <a:lnTo>
                    <a:pt x="461" y="2"/>
                  </a:lnTo>
                  <a:lnTo>
                    <a:pt x="475" y="0"/>
                  </a:lnTo>
                </a:path>
              </a:pathLst>
            </a:custGeom>
            <a:noFill/>
            <a:ln w="12700" cap="rnd">
              <a:solidFill>
                <a:srgbClr val="CC99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60" name="Rectangle 55"/>
          <p:cNvSpPr>
            <a:spLocks noChangeArrowheads="1"/>
          </p:cNvSpPr>
          <p:nvPr/>
        </p:nvSpPr>
        <p:spPr bwMode="auto">
          <a:xfrm>
            <a:off x="6872288" y="4229100"/>
            <a:ext cx="1295400" cy="838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Text Box 56"/>
          <p:cNvSpPr txBox="1">
            <a:spLocks noChangeArrowheads="1"/>
          </p:cNvSpPr>
          <p:nvPr/>
        </p:nvSpPr>
        <p:spPr bwMode="auto">
          <a:xfrm>
            <a:off x="7024688" y="4421188"/>
            <a:ext cx="10810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MTSO</a:t>
            </a:r>
          </a:p>
        </p:txBody>
      </p:sp>
      <p:sp>
        <p:nvSpPr>
          <p:cNvPr id="23562" name="Line 57"/>
          <p:cNvSpPr>
            <a:spLocks noChangeShapeType="1"/>
          </p:cNvSpPr>
          <p:nvPr/>
        </p:nvSpPr>
        <p:spPr bwMode="auto">
          <a:xfrm flipH="1" flipV="1">
            <a:off x="6170613" y="4229100"/>
            <a:ext cx="701675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58"/>
          <p:cNvSpPr>
            <a:spLocks noChangeShapeType="1"/>
          </p:cNvSpPr>
          <p:nvPr/>
        </p:nvSpPr>
        <p:spPr bwMode="auto">
          <a:xfrm flipH="1">
            <a:off x="6170613" y="4730750"/>
            <a:ext cx="701675" cy="412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4G/LTE Cellular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Much higher data rates than 3G (50-100 Mbps)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3G systems has 384 Kbps peak rates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Greater spectral efficiency (bits/s/Hz)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More bandwidth, adaptive OFDM-MIMO, reduced interference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Flexible use of up to 100 MHz of spectrum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10-20 MHz spectrum allocation common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Low packet latency (&lt;5ms).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Reduced cost-per-bit (not clear to customers)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All IP network</a:t>
            </a:r>
          </a:p>
        </p:txBody>
      </p:sp>
    </p:spTree>
    <p:extLst>
      <p:ext uri="{BB962C8B-B14F-4D97-AF65-F5344CB8AC3E}">
        <p14:creationId xmlns:p14="http://schemas.microsoft.com/office/powerpoint/2010/main" val="21857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Upgrades from 4G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0484" b="10447"/>
          <a:stretch/>
        </p:blipFill>
        <p:spPr>
          <a:xfrm>
            <a:off x="304800" y="1828800"/>
            <a:ext cx="8458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Cellular Phones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15964" y="1936900"/>
            <a:ext cx="5737569" cy="3952875"/>
            <a:chOff x="7900162" y="1723421"/>
            <a:chExt cx="5737569" cy="39528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1953" y="2943622"/>
              <a:ext cx="1565778" cy="1430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7900162" y="1723421"/>
              <a:ext cx="5736239" cy="3952875"/>
              <a:chOff x="1605278" y="1931988"/>
              <a:chExt cx="5859147" cy="4249737"/>
            </a:xfrm>
          </p:grpSpPr>
          <p:pic>
            <p:nvPicPr>
              <p:cNvPr id="6" name="Picture 10" descr="KodakWiFiCamera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25346"/>
              <a:stretch>
                <a:fillRect/>
              </a:stretch>
            </p:blipFill>
            <p:spPr bwMode="auto">
              <a:xfrm>
                <a:off x="1605278" y="3572471"/>
                <a:ext cx="1444625" cy="862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8" descr="NokiaE90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92813" y="1989138"/>
                <a:ext cx="1471612" cy="1100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13" descr="playstation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4050" y="4592638"/>
                <a:ext cx="1423988" cy="15890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3" descr="Image-004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619500" y="2222501"/>
                <a:ext cx="1895475" cy="3684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/>
              </p:cNvSpPr>
              <p:nvPr/>
            </p:nvSpPr>
            <p:spPr bwMode="auto">
              <a:xfrm rot="8722276">
                <a:off x="2233613" y="3159125"/>
                <a:ext cx="4518025" cy="1219200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pic>
            <p:nvPicPr>
              <p:cNvPr id="11" name="Picture 9" descr="microsoft_zune_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866456" y="4958652"/>
                <a:ext cx="687388" cy="1220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1" descr="Notebook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712913" y="1931988"/>
                <a:ext cx="1550987" cy="1354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Oval 5"/>
              <p:cNvSpPr>
                <a:spLocks/>
              </p:cNvSpPr>
              <p:nvPr/>
            </p:nvSpPr>
            <p:spPr bwMode="auto">
              <a:xfrm rot="2091974">
                <a:off x="2244914" y="3103317"/>
                <a:ext cx="4344987" cy="1864482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" name="Oval 6"/>
              <p:cNvSpPr>
                <a:spLocks/>
              </p:cNvSpPr>
              <p:nvPr/>
            </p:nvSpPr>
            <p:spPr bwMode="auto">
              <a:xfrm rot="10800000">
                <a:off x="2636043" y="3489325"/>
                <a:ext cx="3574106" cy="1219200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8325" y="5954713"/>
            <a:ext cx="8131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/>
                <a:cs typeface="Times New Roman" pitchFamily="18" charset="0"/>
              </a:rPr>
              <a:t>Much better performance and reliability than today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96797" y="6273225"/>
            <a:ext cx="88656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CC"/>
                </a:solidFill>
                <a:latin typeface="Calibri"/>
                <a:cs typeface="Times New Roman" pitchFamily="18" charset="0"/>
              </a:rPr>
              <a:t>- </a:t>
            </a:r>
            <a:r>
              <a:rPr lang="en-US" sz="2800" b="1" i="1" dirty="0" err="1">
                <a:solidFill>
                  <a:srgbClr val="0033CC"/>
                </a:solidFill>
                <a:latin typeface="Calibri"/>
                <a:cs typeface="Times New Roman" pitchFamily="18" charset="0"/>
              </a:rPr>
              <a:t>Gbps</a:t>
            </a:r>
            <a:r>
              <a:rPr lang="en-US" sz="2800" b="1" i="1" dirty="0">
                <a:solidFill>
                  <a:srgbClr val="0033CC"/>
                </a:solidFill>
                <a:latin typeface="Calibri"/>
                <a:cs typeface="Times New Roman" pitchFamily="18" charset="0"/>
              </a:rPr>
              <a:t> </a:t>
            </a:r>
            <a:r>
              <a:rPr lang="en-US" sz="2800" b="1" i="1" dirty="0" smtClean="0">
                <a:solidFill>
                  <a:srgbClr val="0033CC"/>
                </a:solidFill>
                <a:latin typeface="Calibri"/>
                <a:cs typeface="Times New Roman" pitchFamily="18" charset="0"/>
              </a:rPr>
              <a:t>rates</a:t>
            </a:r>
            <a:r>
              <a:rPr lang="en-US" sz="2800" b="1" i="1" dirty="0">
                <a:solidFill>
                  <a:srgbClr val="0033CC"/>
                </a:solidFill>
                <a:latin typeface="Calibri"/>
                <a:cs typeface="Times New Roman" pitchFamily="18" charset="0"/>
              </a:rPr>
              <a:t>, low latency, 99% </a:t>
            </a:r>
            <a:r>
              <a:rPr lang="en-US" sz="2800" b="1" i="1" dirty="0" smtClean="0">
                <a:solidFill>
                  <a:srgbClr val="0033CC"/>
                </a:solidFill>
                <a:latin typeface="Calibri"/>
                <a:cs typeface="Times New Roman" pitchFamily="18" charset="0"/>
              </a:rPr>
              <a:t>coverage, energy efficiency </a:t>
            </a:r>
            <a:endParaRPr lang="en-US" sz="2800" b="1" i="1" dirty="0">
              <a:solidFill>
                <a:srgbClr val="0033CC"/>
              </a:solidFill>
              <a:latin typeface="Calibri"/>
              <a:cs typeface="Times New Roman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67897" y="1905000"/>
            <a:ext cx="6602412" cy="4120702"/>
            <a:chOff x="8080341" y="1723997"/>
            <a:chExt cx="6602412" cy="4120702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8080341" y="1723997"/>
              <a:ext cx="6602412" cy="3987896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10071955" y="2034119"/>
              <a:ext cx="1516653" cy="153370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91814" y="2162718"/>
              <a:ext cx="1516653" cy="1533707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2" name="Group 5"/>
            <p:cNvGrpSpPr>
              <a:grpSpLocks/>
            </p:cNvGrpSpPr>
            <p:nvPr/>
          </p:nvGrpSpPr>
          <p:grpSpPr bwMode="auto">
            <a:xfrm>
              <a:off x="10618662" y="2839555"/>
              <a:ext cx="378576" cy="381735"/>
              <a:chOff x="2001" y="1747"/>
              <a:chExt cx="322" cy="282"/>
            </a:xfrm>
          </p:grpSpPr>
          <p:grpSp>
            <p:nvGrpSpPr>
              <p:cNvPr id="82" name="Group 6"/>
              <p:cNvGrpSpPr>
                <a:grpSpLocks/>
              </p:cNvGrpSpPr>
              <p:nvPr/>
            </p:nvGrpSpPr>
            <p:grpSpPr bwMode="auto">
              <a:xfrm>
                <a:off x="2001" y="1811"/>
                <a:ext cx="322" cy="218"/>
                <a:chOff x="2001" y="1728"/>
                <a:chExt cx="322" cy="218"/>
              </a:xfrm>
            </p:grpSpPr>
            <p:sp>
              <p:nvSpPr>
                <p:cNvPr id="84" name="Rectangle 7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rgbClr val="0F6FC6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8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001" y="1728"/>
                  <a:ext cx="268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aramond" pitchFamily="18" charset="0"/>
                    </a:rPr>
                    <a:t>BS</a:t>
                  </a:r>
                </a:p>
              </p:txBody>
            </p:sp>
          </p:grpSp>
          <p:sp>
            <p:nvSpPr>
              <p:cNvPr id="83" name="Line 9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10297690" y="2486244"/>
              <a:ext cx="402090" cy="323527"/>
              <a:chOff x="2231" y="1386"/>
              <a:chExt cx="342" cy="239"/>
            </a:xfrm>
          </p:grpSpPr>
          <p:pic>
            <p:nvPicPr>
              <p:cNvPr id="80" name="Picture 11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1" name="Line 12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24" name="Group 13"/>
            <p:cNvGrpSpPr>
              <a:grpSpLocks/>
            </p:cNvGrpSpPr>
            <p:nvPr/>
          </p:nvGrpSpPr>
          <p:grpSpPr bwMode="auto">
            <a:xfrm>
              <a:off x="9378292" y="3161725"/>
              <a:ext cx="402090" cy="323526"/>
              <a:chOff x="2231" y="1386"/>
              <a:chExt cx="342" cy="239"/>
            </a:xfrm>
          </p:grpSpPr>
          <p:pic>
            <p:nvPicPr>
              <p:cNvPr id="78" name="Picture 14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9" name="Line 15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25" name="Group 16"/>
            <p:cNvGrpSpPr>
              <a:grpSpLocks/>
            </p:cNvGrpSpPr>
            <p:nvPr/>
          </p:nvGrpSpPr>
          <p:grpSpPr bwMode="auto">
            <a:xfrm>
              <a:off x="8979735" y="2721782"/>
              <a:ext cx="378576" cy="388504"/>
              <a:chOff x="2001" y="1747"/>
              <a:chExt cx="322" cy="287"/>
            </a:xfrm>
          </p:grpSpPr>
          <p:grpSp>
            <p:nvGrpSpPr>
              <p:cNvPr id="74" name="Group 17"/>
              <p:cNvGrpSpPr>
                <a:grpSpLocks/>
              </p:cNvGrpSpPr>
              <p:nvPr/>
            </p:nvGrpSpPr>
            <p:grpSpPr bwMode="auto">
              <a:xfrm>
                <a:off x="2001" y="1822"/>
                <a:ext cx="322" cy="212"/>
                <a:chOff x="2001" y="1739"/>
                <a:chExt cx="322" cy="212"/>
              </a:xfrm>
            </p:grpSpPr>
            <p:sp>
              <p:nvSpPr>
                <p:cNvPr id="76" name="Rectangle 18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rgbClr val="0F6FC6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7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001" y="1739"/>
                  <a:ext cx="268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aramond" pitchFamily="18" charset="0"/>
                    </a:rPr>
                    <a:t>BS</a:t>
                  </a:r>
                </a:p>
              </p:txBody>
            </p:sp>
          </p:grpSp>
          <p:sp>
            <p:nvSpPr>
              <p:cNvPr id="75" name="Line 20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340670" y="2727197"/>
              <a:ext cx="248073" cy="408808"/>
            </a:xfrm>
            <a:custGeom>
              <a:avLst/>
              <a:gdLst>
                <a:gd name="T0" fmla="*/ 0 w 211"/>
                <a:gd name="T1" fmla="*/ 0 h 302"/>
                <a:gd name="T2" fmla="*/ 2147483647 w 211"/>
                <a:gd name="T3" fmla="*/ 2147483647 h 302"/>
                <a:gd name="T4" fmla="*/ 0 60000 65536"/>
                <a:gd name="T5" fmla="*/ 0 60000 65536"/>
                <a:gd name="T6" fmla="*/ 0 w 211"/>
                <a:gd name="T7" fmla="*/ 0 h 302"/>
                <a:gd name="T8" fmla="*/ 211 w 21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302">
                  <a:moveTo>
                    <a:pt x="0" y="0"/>
                  </a:moveTo>
                  <a:cubicBezTo>
                    <a:pt x="89" y="126"/>
                    <a:pt x="179" y="253"/>
                    <a:pt x="211" y="302"/>
                  </a:cubicBezTo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H="1" flipV="1">
              <a:off x="10609251" y="2493013"/>
              <a:ext cx="269235" cy="32082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9000126" y="4176978"/>
              <a:ext cx="782607" cy="483260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808159" y="3098103"/>
              <a:ext cx="376224" cy="1386158"/>
            </a:xfrm>
            <a:custGeom>
              <a:avLst/>
              <a:gdLst>
                <a:gd name="T0" fmla="*/ 2147483647 w 320"/>
                <a:gd name="T1" fmla="*/ 0 h 1024"/>
                <a:gd name="T2" fmla="*/ 2147483647 w 320"/>
                <a:gd name="T3" fmla="*/ 2147483647 h 1024"/>
                <a:gd name="T4" fmla="*/ 2147483647 w 320"/>
                <a:gd name="T5" fmla="*/ 2147483647 h 1024"/>
                <a:gd name="T6" fmla="*/ 2147483647 w 320"/>
                <a:gd name="T7" fmla="*/ 2147483647 h 1024"/>
                <a:gd name="T8" fmla="*/ 2147483647 w 320"/>
                <a:gd name="T9" fmla="*/ 2147483647 h 1024"/>
                <a:gd name="T10" fmla="*/ 0 w 320"/>
                <a:gd name="T11" fmla="*/ 2147483647 h 1024"/>
                <a:gd name="T12" fmla="*/ 2147483647 w 320"/>
                <a:gd name="T13" fmla="*/ 2147483647 h 1024"/>
                <a:gd name="T14" fmla="*/ 2147483647 w 320"/>
                <a:gd name="T15" fmla="*/ 2147483647 h 10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0"/>
                <a:gd name="T25" fmla="*/ 0 h 1024"/>
                <a:gd name="T26" fmla="*/ 320 w 320"/>
                <a:gd name="T27" fmla="*/ 1024 h 10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0" h="1024">
                  <a:moveTo>
                    <a:pt x="320" y="0"/>
                  </a:moveTo>
                  <a:cubicBezTo>
                    <a:pt x="302" y="3"/>
                    <a:pt x="283" y="3"/>
                    <a:pt x="265" y="9"/>
                  </a:cubicBezTo>
                  <a:cubicBezTo>
                    <a:pt x="215" y="26"/>
                    <a:pt x="172" y="81"/>
                    <a:pt x="128" y="110"/>
                  </a:cubicBezTo>
                  <a:cubicBezTo>
                    <a:pt x="98" y="153"/>
                    <a:pt x="65" y="194"/>
                    <a:pt x="36" y="238"/>
                  </a:cubicBezTo>
                  <a:cubicBezTo>
                    <a:pt x="25" y="254"/>
                    <a:pt x="18" y="293"/>
                    <a:pt x="18" y="293"/>
                  </a:cubicBezTo>
                  <a:cubicBezTo>
                    <a:pt x="13" y="360"/>
                    <a:pt x="0" y="427"/>
                    <a:pt x="0" y="494"/>
                  </a:cubicBezTo>
                  <a:cubicBezTo>
                    <a:pt x="0" y="643"/>
                    <a:pt x="37" y="776"/>
                    <a:pt x="82" y="915"/>
                  </a:cubicBezTo>
                  <a:cubicBezTo>
                    <a:pt x="93" y="949"/>
                    <a:pt x="145" y="996"/>
                    <a:pt x="173" y="1024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685151" y="3123823"/>
              <a:ext cx="957020" cy="1063984"/>
            </a:xfrm>
            <a:custGeom>
              <a:avLst/>
              <a:gdLst>
                <a:gd name="T0" fmla="*/ 2147483647 w 814"/>
                <a:gd name="T1" fmla="*/ 0 h 786"/>
                <a:gd name="T2" fmla="*/ 2147483647 w 814"/>
                <a:gd name="T3" fmla="*/ 2147483647 h 786"/>
                <a:gd name="T4" fmla="*/ 2147483647 w 814"/>
                <a:gd name="T5" fmla="*/ 2147483647 h 786"/>
                <a:gd name="T6" fmla="*/ 2147483647 w 814"/>
                <a:gd name="T7" fmla="*/ 2147483647 h 786"/>
                <a:gd name="T8" fmla="*/ 2147483647 w 814"/>
                <a:gd name="T9" fmla="*/ 2147483647 h 786"/>
                <a:gd name="T10" fmla="*/ 2147483647 w 814"/>
                <a:gd name="T11" fmla="*/ 2147483647 h 786"/>
                <a:gd name="T12" fmla="*/ 2147483647 w 814"/>
                <a:gd name="T13" fmla="*/ 2147483647 h 786"/>
                <a:gd name="T14" fmla="*/ 2147483647 w 814"/>
                <a:gd name="T15" fmla="*/ 2147483647 h 786"/>
                <a:gd name="T16" fmla="*/ 0 w 814"/>
                <a:gd name="T17" fmla="*/ 2147483647 h 786"/>
                <a:gd name="T18" fmla="*/ 2147483647 w 814"/>
                <a:gd name="T19" fmla="*/ 2147483647 h 7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4"/>
                <a:gd name="T31" fmla="*/ 0 h 786"/>
                <a:gd name="T32" fmla="*/ 814 w 814"/>
                <a:gd name="T33" fmla="*/ 786 h 7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4" h="786">
                  <a:moveTo>
                    <a:pt x="814" y="0"/>
                  </a:moveTo>
                  <a:cubicBezTo>
                    <a:pt x="753" y="20"/>
                    <a:pt x="722" y="28"/>
                    <a:pt x="658" y="36"/>
                  </a:cubicBezTo>
                  <a:cubicBezTo>
                    <a:pt x="563" y="68"/>
                    <a:pt x="472" y="101"/>
                    <a:pt x="375" y="128"/>
                  </a:cubicBezTo>
                  <a:cubicBezTo>
                    <a:pt x="348" y="145"/>
                    <a:pt x="317" y="153"/>
                    <a:pt x="292" y="173"/>
                  </a:cubicBezTo>
                  <a:cubicBezTo>
                    <a:pt x="261" y="198"/>
                    <a:pt x="233" y="241"/>
                    <a:pt x="210" y="274"/>
                  </a:cubicBezTo>
                  <a:cubicBezTo>
                    <a:pt x="201" y="286"/>
                    <a:pt x="193" y="299"/>
                    <a:pt x="183" y="310"/>
                  </a:cubicBezTo>
                  <a:cubicBezTo>
                    <a:pt x="174" y="320"/>
                    <a:pt x="163" y="328"/>
                    <a:pt x="155" y="338"/>
                  </a:cubicBezTo>
                  <a:cubicBezTo>
                    <a:pt x="108" y="399"/>
                    <a:pt x="78" y="468"/>
                    <a:pt x="36" y="530"/>
                  </a:cubicBezTo>
                  <a:cubicBezTo>
                    <a:pt x="14" y="597"/>
                    <a:pt x="17" y="671"/>
                    <a:pt x="0" y="740"/>
                  </a:cubicBezTo>
                  <a:cubicBezTo>
                    <a:pt x="3" y="755"/>
                    <a:pt x="9" y="786"/>
                    <a:pt x="9" y="786"/>
                  </a:cubicBezTo>
                </a:path>
              </a:pathLst>
            </a:custGeom>
            <a:noFill/>
            <a:ln w="1270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0410557" y="4308283"/>
              <a:ext cx="731285" cy="461601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10381549" y="4325947"/>
              <a:ext cx="803321" cy="45166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Phone</a:t>
              </a:r>
            </a:p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System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1829625" y="4158026"/>
              <a:ext cx="856235" cy="502212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2984166" y="4310991"/>
              <a:ext cx="1516653" cy="153370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13503829" y="4987825"/>
              <a:ext cx="378576" cy="388504"/>
              <a:chOff x="2001" y="1747"/>
              <a:chExt cx="322" cy="287"/>
            </a:xfrm>
          </p:grpSpPr>
          <p:grpSp>
            <p:nvGrpSpPr>
              <p:cNvPr id="70" name="Group 35"/>
              <p:cNvGrpSpPr>
                <a:grpSpLocks/>
              </p:cNvGrpSpPr>
              <p:nvPr/>
            </p:nvGrpSpPr>
            <p:grpSpPr bwMode="auto">
              <a:xfrm>
                <a:off x="2001" y="1822"/>
                <a:ext cx="322" cy="212"/>
                <a:chOff x="2001" y="1739"/>
                <a:chExt cx="322" cy="212"/>
              </a:xfrm>
            </p:grpSpPr>
            <p:sp>
              <p:nvSpPr>
                <p:cNvPr id="72" name="Rectangle 36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rgbClr val="0F6FC6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73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001" y="1739"/>
                  <a:ext cx="268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aramond" pitchFamily="18" charset="0"/>
                    </a:rPr>
                    <a:t>BS</a:t>
                  </a:r>
                </a:p>
              </p:txBody>
            </p:sp>
          </p:grpSp>
          <p:sp>
            <p:nvSpPr>
              <p:cNvPr id="71" name="Line 38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36" name="Group 39"/>
            <p:cNvGrpSpPr>
              <a:grpSpLocks/>
            </p:cNvGrpSpPr>
            <p:nvPr/>
          </p:nvGrpSpPr>
          <p:grpSpPr bwMode="auto">
            <a:xfrm>
              <a:off x="13182859" y="4634518"/>
              <a:ext cx="402090" cy="323526"/>
              <a:chOff x="2231" y="1386"/>
              <a:chExt cx="342" cy="239"/>
            </a:xfrm>
          </p:grpSpPr>
          <p:pic>
            <p:nvPicPr>
              <p:cNvPr id="68" name="Picture 40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" name="Line 41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 flipH="1" flipV="1">
              <a:off x="13494420" y="4641286"/>
              <a:ext cx="269235" cy="320821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8" name="Text Box 43"/>
            <p:cNvSpPr txBox="1">
              <a:spLocks noChangeArrowheads="1"/>
            </p:cNvSpPr>
            <p:nvPr/>
          </p:nvSpPr>
          <p:spPr bwMode="auto">
            <a:xfrm>
              <a:off x="8948258" y="1867209"/>
              <a:ext cx="935858" cy="31269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San Francisco</a:t>
              </a:r>
            </a:p>
          </p:txBody>
        </p:sp>
        <p:sp>
          <p:nvSpPr>
            <p:cNvPr id="39" name="Text Box 44"/>
            <p:cNvSpPr txBox="1">
              <a:spLocks noChangeArrowheads="1"/>
            </p:cNvSpPr>
            <p:nvPr/>
          </p:nvSpPr>
          <p:spPr bwMode="auto">
            <a:xfrm>
              <a:off x="13253805" y="3994571"/>
              <a:ext cx="67358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Paris</a:t>
              </a: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12318719" y="4657530"/>
              <a:ext cx="1302676" cy="632164"/>
            </a:xfrm>
            <a:custGeom>
              <a:avLst/>
              <a:gdLst>
                <a:gd name="T0" fmla="*/ 0 w 1108"/>
                <a:gd name="T1" fmla="*/ 0 h 467"/>
                <a:gd name="T2" fmla="*/ 2147483647 w 1108"/>
                <a:gd name="T3" fmla="*/ 2147483647 h 467"/>
                <a:gd name="T4" fmla="*/ 2147483647 w 1108"/>
                <a:gd name="T5" fmla="*/ 2147483647 h 467"/>
                <a:gd name="T6" fmla="*/ 2147483647 w 1108"/>
                <a:gd name="T7" fmla="*/ 2147483647 h 467"/>
                <a:gd name="T8" fmla="*/ 2147483647 w 1108"/>
                <a:gd name="T9" fmla="*/ 2147483647 h 467"/>
                <a:gd name="T10" fmla="*/ 2147483647 w 1108"/>
                <a:gd name="T11" fmla="*/ 2147483647 h 467"/>
                <a:gd name="T12" fmla="*/ 2147483647 w 1108"/>
                <a:gd name="T13" fmla="*/ 2147483647 h 467"/>
                <a:gd name="T14" fmla="*/ 2147483647 w 1108"/>
                <a:gd name="T15" fmla="*/ 2147483647 h 467"/>
                <a:gd name="T16" fmla="*/ 2147483647 w 1108"/>
                <a:gd name="T17" fmla="*/ 2147483647 h 467"/>
                <a:gd name="T18" fmla="*/ 2147483647 w 1108"/>
                <a:gd name="T19" fmla="*/ 2147483647 h 4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8"/>
                <a:gd name="T31" fmla="*/ 0 h 467"/>
                <a:gd name="T32" fmla="*/ 1108 w 1108"/>
                <a:gd name="T33" fmla="*/ 467 h 4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8" h="467">
                  <a:moveTo>
                    <a:pt x="0" y="0"/>
                  </a:moveTo>
                  <a:cubicBezTo>
                    <a:pt x="3" y="9"/>
                    <a:pt x="7" y="18"/>
                    <a:pt x="9" y="28"/>
                  </a:cubicBezTo>
                  <a:cubicBezTo>
                    <a:pt x="13" y="49"/>
                    <a:pt x="12" y="71"/>
                    <a:pt x="18" y="92"/>
                  </a:cubicBezTo>
                  <a:cubicBezTo>
                    <a:pt x="25" y="117"/>
                    <a:pt x="50" y="134"/>
                    <a:pt x="64" y="156"/>
                  </a:cubicBezTo>
                  <a:cubicBezTo>
                    <a:pt x="89" y="195"/>
                    <a:pt x="112" y="241"/>
                    <a:pt x="146" y="275"/>
                  </a:cubicBezTo>
                  <a:cubicBezTo>
                    <a:pt x="191" y="320"/>
                    <a:pt x="239" y="322"/>
                    <a:pt x="292" y="348"/>
                  </a:cubicBezTo>
                  <a:cubicBezTo>
                    <a:pt x="401" y="402"/>
                    <a:pt x="510" y="422"/>
                    <a:pt x="630" y="439"/>
                  </a:cubicBezTo>
                  <a:cubicBezTo>
                    <a:pt x="684" y="456"/>
                    <a:pt x="741" y="449"/>
                    <a:pt x="795" y="467"/>
                  </a:cubicBezTo>
                  <a:cubicBezTo>
                    <a:pt x="827" y="462"/>
                    <a:pt x="906" y="448"/>
                    <a:pt x="932" y="448"/>
                  </a:cubicBezTo>
                  <a:cubicBezTo>
                    <a:pt x="1108" y="448"/>
                    <a:pt x="930" y="458"/>
                    <a:pt x="1024" y="458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9733354" y="4438236"/>
              <a:ext cx="6560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11144194" y="4438236"/>
              <a:ext cx="6560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3" name="Line 59"/>
            <p:cNvSpPr>
              <a:spLocks noChangeShapeType="1"/>
            </p:cNvSpPr>
            <p:nvPr/>
          </p:nvSpPr>
          <p:spPr bwMode="auto">
            <a:xfrm>
              <a:off x="9789787" y="4243307"/>
              <a:ext cx="225735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4" name="Line 60"/>
            <p:cNvSpPr>
              <a:spLocks noChangeShapeType="1"/>
            </p:cNvSpPr>
            <p:nvPr/>
          </p:nvSpPr>
          <p:spPr bwMode="auto">
            <a:xfrm flipV="1">
              <a:off x="10015522" y="3983402"/>
              <a:ext cx="0" cy="2599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5" name="Line 61"/>
            <p:cNvSpPr>
              <a:spLocks noChangeShapeType="1"/>
            </p:cNvSpPr>
            <p:nvPr/>
          </p:nvSpPr>
          <p:spPr bwMode="auto">
            <a:xfrm>
              <a:off x="10015522" y="3983402"/>
              <a:ext cx="39503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6" name="Text Box 29"/>
            <p:cNvSpPr txBox="1">
              <a:spLocks noChangeArrowheads="1"/>
            </p:cNvSpPr>
            <p:nvPr/>
          </p:nvSpPr>
          <p:spPr bwMode="auto">
            <a:xfrm>
              <a:off x="8937532" y="4231821"/>
              <a:ext cx="934790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N</a:t>
              </a:r>
              <a:r>
                <a:rPr kumimoji="0" lang="en-US" sz="1600" b="1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th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-Gen</a:t>
              </a:r>
            </a:p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Cellular</a:t>
              </a:r>
            </a:p>
          </p:txBody>
        </p:sp>
        <p:sp>
          <p:nvSpPr>
            <p:cNvPr id="47" name="Text Box 29"/>
            <p:cNvSpPr txBox="1">
              <a:spLocks noChangeArrowheads="1"/>
            </p:cNvSpPr>
            <p:nvPr/>
          </p:nvSpPr>
          <p:spPr bwMode="auto">
            <a:xfrm>
              <a:off x="11781078" y="4232249"/>
              <a:ext cx="961053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N</a:t>
              </a:r>
              <a:r>
                <a:rPr kumimoji="0" lang="en-US" sz="1600" b="1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th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-Gen</a:t>
              </a:r>
            </a:p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Cellular</a:t>
              </a:r>
            </a:p>
          </p:txBody>
        </p:sp>
        <p:grpSp>
          <p:nvGrpSpPr>
            <p:cNvPr id="48" name="Group 81"/>
            <p:cNvGrpSpPr>
              <a:grpSpLocks/>
            </p:cNvGrpSpPr>
            <p:nvPr/>
          </p:nvGrpSpPr>
          <p:grpSpPr bwMode="auto">
            <a:xfrm>
              <a:off x="10258120" y="3529718"/>
              <a:ext cx="1478234" cy="781273"/>
              <a:chOff x="64988" y="3032410"/>
              <a:chExt cx="1478426" cy="781040"/>
            </a:xfrm>
          </p:grpSpPr>
          <p:sp>
            <p:nvSpPr>
              <p:cNvPr id="66" name="Explosion 2 65"/>
              <p:cNvSpPr/>
              <p:nvPr/>
            </p:nvSpPr>
            <p:spPr bwMode="auto">
              <a:xfrm rot="719229">
                <a:off x="64465" y="3032875"/>
                <a:ext cx="1479742" cy="780817"/>
              </a:xfrm>
              <a:prstGeom prst="irregularSeal2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83568" y="3285212"/>
                <a:ext cx="904993" cy="3380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itchFamily="18" charset="0"/>
                  </a:rPr>
                  <a:t>Internet</a:t>
                </a:r>
              </a:p>
            </p:txBody>
          </p:sp>
        </p:grpSp>
        <p:pic>
          <p:nvPicPr>
            <p:cNvPr id="49" name="Picture 4" descr="http://tbn2.google.com/images?q=tbn:6dGyszhYJVZHbM:http://www.global-b2b-network.com/direct/dbimage/50034985/Cordless_Phone.jp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733354" y="4978917"/>
              <a:ext cx="865411" cy="865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Freeform 55"/>
            <p:cNvSpPr>
              <a:spLocks/>
            </p:cNvSpPr>
            <p:nvPr/>
          </p:nvSpPr>
          <p:spPr bwMode="auto">
            <a:xfrm>
              <a:off x="10410557" y="4763116"/>
              <a:ext cx="430306" cy="795958"/>
            </a:xfrm>
            <a:custGeom>
              <a:avLst/>
              <a:gdLst>
                <a:gd name="T0" fmla="*/ 0 w 366"/>
                <a:gd name="T1" fmla="*/ 2147483647 h 588"/>
                <a:gd name="T2" fmla="*/ 2147483647 w 366"/>
                <a:gd name="T3" fmla="*/ 2147483647 h 588"/>
                <a:gd name="T4" fmla="*/ 2147483647 w 366"/>
                <a:gd name="T5" fmla="*/ 2147483647 h 588"/>
                <a:gd name="T6" fmla="*/ 2147483647 w 366"/>
                <a:gd name="T7" fmla="*/ 2147483647 h 588"/>
                <a:gd name="T8" fmla="*/ 2147483647 w 366"/>
                <a:gd name="T9" fmla="*/ 2147483647 h 588"/>
                <a:gd name="T10" fmla="*/ 2147483647 w 366"/>
                <a:gd name="T11" fmla="*/ 2147483647 h 588"/>
                <a:gd name="T12" fmla="*/ 2147483647 w 366"/>
                <a:gd name="T13" fmla="*/ 2147483647 h 588"/>
                <a:gd name="T14" fmla="*/ 2147483647 w 366"/>
                <a:gd name="T15" fmla="*/ 2147483647 h 588"/>
                <a:gd name="T16" fmla="*/ 2147483647 w 366"/>
                <a:gd name="T17" fmla="*/ 2147483647 h 588"/>
                <a:gd name="T18" fmla="*/ 2147483647 w 366"/>
                <a:gd name="T19" fmla="*/ 2147483647 h 588"/>
                <a:gd name="T20" fmla="*/ 2147483647 w 366"/>
                <a:gd name="T21" fmla="*/ 0 h 5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6"/>
                <a:gd name="T34" fmla="*/ 0 h 588"/>
                <a:gd name="T35" fmla="*/ 366 w 366"/>
                <a:gd name="T36" fmla="*/ 588 h 5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6" h="588">
                  <a:moveTo>
                    <a:pt x="0" y="567"/>
                  </a:moveTo>
                  <a:cubicBezTo>
                    <a:pt x="18" y="573"/>
                    <a:pt x="36" y="588"/>
                    <a:pt x="55" y="586"/>
                  </a:cubicBezTo>
                  <a:cubicBezTo>
                    <a:pt x="74" y="584"/>
                    <a:pt x="92" y="573"/>
                    <a:pt x="110" y="567"/>
                  </a:cubicBezTo>
                  <a:cubicBezTo>
                    <a:pt x="119" y="564"/>
                    <a:pt x="138" y="558"/>
                    <a:pt x="138" y="558"/>
                  </a:cubicBezTo>
                  <a:cubicBezTo>
                    <a:pt x="158" y="528"/>
                    <a:pt x="163" y="497"/>
                    <a:pt x="183" y="467"/>
                  </a:cubicBezTo>
                  <a:cubicBezTo>
                    <a:pt x="191" y="416"/>
                    <a:pt x="182" y="388"/>
                    <a:pt x="192" y="339"/>
                  </a:cubicBezTo>
                  <a:cubicBezTo>
                    <a:pt x="189" y="330"/>
                    <a:pt x="182" y="321"/>
                    <a:pt x="183" y="311"/>
                  </a:cubicBezTo>
                  <a:cubicBezTo>
                    <a:pt x="186" y="284"/>
                    <a:pt x="210" y="212"/>
                    <a:pt x="220" y="183"/>
                  </a:cubicBezTo>
                  <a:cubicBezTo>
                    <a:pt x="237" y="131"/>
                    <a:pt x="217" y="148"/>
                    <a:pt x="247" y="110"/>
                  </a:cubicBezTo>
                  <a:cubicBezTo>
                    <a:pt x="265" y="87"/>
                    <a:pt x="269" y="93"/>
                    <a:pt x="293" y="74"/>
                  </a:cubicBezTo>
                  <a:cubicBezTo>
                    <a:pt x="321" y="51"/>
                    <a:pt x="335" y="17"/>
                    <a:pt x="366" y="0"/>
                  </a:cubicBezTo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12193665" y="3896656"/>
              <a:ext cx="0" cy="2599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 flipH="1" flipV="1">
              <a:off x="11785693" y="3910724"/>
              <a:ext cx="39503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2299965" y="2012381"/>
              <a:ext cx="1667078" cy="1329829"/>
              <a:chOff x="7900162" y="1723421"/>
              <a:chExt cx="5736239" cy="3952875"/>
            </a:xfrm>
          </p:grpSpPr>
          <p:pic>
            <p:nvPicPr>
              <p:cNvPr id="55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1953" y="3069751"/>
                <a:ext cx="1395429" cy="127498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6" name="Group 14"/>
              <p:cNvGrpSpPr>
                <a:grpSpLocks/>
              </p:cNvGrpSpPr>
              <p:nvPr/>
            </p:nvGrpSpPr>
            <p:grpSpPr bwMode="auto">
              <a:xfrm>
                <a:off x="7900162" y="1723421"/>
                <a:ext cx="5736239" cy="3952875"/>
                <a:chOff x="1605278" y="1931988"/>
                <a:chExt cx="5859147" cy="4249737"/>
              </a:xfrm>
            </p:grpSpPr>
            <p:pic>
              <p:nvPicPr>
                <p:cNvPr id="57" name="Picture 10" descr="KodakWiFiCamera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b="25346"/>
                <a:stretch>
                  <a:fillRect/>
                </a:stretch>
              </p:blipFill>
              <p:spPr bwMode="auto">
                <a:xfrm>
                  <a:off x="1605278" y="3572471"/>
                  <a:ext cx="1444625" cy="8620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8" name="Picture 8" descr="NokiaE9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992813" y="1989138"/>
                  <a:ext cx="1471612" cy="11001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9" name="Picture 13" descr="playstation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924050" y="4592638"/>
                  <a:ext cx="1423988" cy="15890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" name="Picture 3" descr="Image-004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619500" y="2222501"/>
                  <a:ext cx="1895475" cy="36845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1" name="Oval 7"/>
                <p:cNvSpPr>
                  <a:spLocks/>
                </p:cNvSpPr>
                <p:nvPr/>
              </p:nvSpPr>
              <p:spPr bwMode="auto">
                <a:xfrm rot="8722276">
                  <a:off x="2233613" y="3159125"/>
                  <a:ext cx="4518025" cy="1219200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pic>
              <p:nvPicPr>
                <p:cNvPr id="62" name="Picture 9" descr="microsoft_zune_2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866456" y="4958652"/>
                  <a:ext cx="687388" cy="12207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" name="Picture 11" descr="Notebook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712913" y="1931988"/>
                  <a:ext cx="1550987" cy="13541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4" name="Oval 5"/>
                <p:cNvSpPr>
                  <a:spLocks/>
                </p:cNvSpPr>
                <p:nvPr/>
              </p:nvSpPr>
              <p:spPr bwMode="auto">
                <a:xfrm rot="2091974">
                  <a:off x="2244914" y="3103317"/>
                  <a:ext cx="4344987" cy="1864482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65" name="Oval 6"/>
                <p:cNvSpPr>
                  <a:spLocks/>
                </p:cNvSpPr>
                <p:nvPr/>
              </p:nvSpPr>
              <p:spPr bwMode="auto">
                <a:xfrm rot="10800000">
                  <a:off x="2636043" y="3489325"/>
                  <a:ext cx="3574106" cy="1219200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11520977" y="3459429"/>
              <a:ext cx="2926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LTE backbone is  </a:t>
              </a:r>
              <a:r>
                <a:rPr kumimoji="0" lang="en-US" sz="1800" b="1" i="0" u="sng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the Internet</a:t>
              </a:r>
            </a:p>
          </p:txBody>
        </p:sp>
      </p:grpSp>
      <p:sp>
        <p:nvSpPr>
          <p:cNvPr id="86" name="Text Box 48"/>
          <p:cNvSpPr txBox="1">
            <a:spLocks noChangeArrowheads="1"/>
          </p:cNvSpPr>
          <p:nvPr/>
        </p:nvSpPr>
        <p:spPr bwMode="auto">
          <a:xfrm>
            <a:off x="568325" y="1610380"/>
            <a:ext cx="5089855" cy="523220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alibri"/>
                <a:cs typeface="Times New Roman" pitchFamily="18" charset="0"/>
              </a:rPr>
              <a:t>Everything</a:t>
            </a:r>
            <a:r>
              <a:rPr kumimoji="0" lang="en-US" sz="2800" b="1" i="1" u="none" strike="noStrike" kern="0" cap="none" spc="0" normalizeH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alibri"/>
                <a:cs typeface="Times New Roman" pitchFamily="18" charset="0"/>
              </a:rPr>
              <a:t> wireless in one device</a:t>
            </a:r>
            <a:endParaRPr kumimoji="0" lang="en-US" sz="2800" b="1" i="1" u="none" strike="noStrike" kern="0" cap="none" spc="0" normalizeH="0" baseline="0" noProof="0" dirty="0" smtClean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Calibri"/>
              <a:cs typeface="Times New Roman" pitchFamily="18" charset="0"/>
            </a:endParaRPr>
          </a:p>
        </p:txBody>
      </p:sp>
      <p:sp>
        <p:nvSpPr>
          <p:cNvPr id="17" name="Text Box 48"/>
          <p:cNvSpPr txBox="1">
            <a:spLocks noChangeArrowheads="1"/>
          </p:cNvSpPr>
          <p:nvPr/>
        </p:nvSpPr>
        <p:spPr bwMode="auto">
          <a:xfrm>
            <a:off x="456385" y="1600200"/>
            <a:ext cx="8574078" cy="523220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alibri"/>
                <a:cs typeface="Times New Roman" pitchFamily="18" charset="0"/>
              </a:rPr>
              <a:t>Burden for this performance is on the backbone network</a:t>
            </a:r>
          </a:p>
        </p:txBody>
      </p:sp>
    </p:spTree>
    <p:extLst>
      <p:ext uri="{BB962C8B-B14F-4D97-AF65-F5344CB8AC3E}">
        <p14:creationId xmlns:p14="http://schemas.microsoft.com/office/powerpoint/2010/main" val="24789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  <a:defRPr/>
            </a:pPr>
            <a:r>
              <a:rPr lang="en-US" sz="4400" dirty="0" err="1" smtClean="0">
                <a:latin typeface="+mn-lt"/>
              </a:rPr>
              <a:t>Wifi</a:t>
            </a:r>
            <a:r>
              <a:rPr lang="en-US" sz="4400" dirty="0" smtClean="0">
                <a:latin typeface="+mn-lt"/>
              </a:rPr>
              <a:t> Networks</a:t>
            </a:r>
            <a:r>
              <a:rPr lang="en-US" sz="4000" dirty="0" smtClean="0">
                <a:latin typeface="+mn-lt"/>
              </a:rPr>
              <a:t/>
            </a:r>
            <a:br>
              <a:rPr lang="en-US" sz="4000" dirty="0" smtClean="0">
                <a:latin typeface="+mn-lt"/>
              </a:rPr>
            </a:br>
            <a:r>
              <a:rPr lang="en-US" sz="4000" i="1" dirty="0" smtClean="0">
                <a:latin typeface="+mn-lt"/>
              </a:rPr>
              <a:t>Multimedia Everywhere, </a:t>
            </a:r>
            <a:r>
              <a:rPr lang="en-US" sz="4000" i="1" dirty="0" smtClean="0">
                <a:solidFill>
                  <a:srgbClr val="FF0000"/>
                </a:solidFill>
                <a:latin typeface="+mn-lt"/>
              </a:rPr>
              <a:t>Without Wires</a:t>
            </a:r>
          </a:p>
        </p:txBody>
      </p:sp>
      <p:pic>
        <p:nvPicPr>
          <p:cNvPr id="27651" name="Picture 3" descr="Image-006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882775"/>
            <a:ext cx="7131050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16" descr="http://tbn2.google.com/images?q=tbn:G9HSEIGDC5JC0M:http://www.pmptoday.com/wp-content/uploads/2007/06/80211n-router-belkin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175" y="1893888"/>
            <a:ext cx="11906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14"/>
          <p:cNvSpPr txBox="1">
            <a:spLocks noChangeArrowheads="1"/>
          </p:cNvSpPr>
          <p:nvPr/>
        </p:nvSpPr>
        <p:spPr bwMode="auto">
          <a:xfrm>
            <a:off x="466235" y="2998788"/>
            <a:ext cx="1053495" cy="34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802.11ac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7654" name="Group 17"/>
          <p:cNvGrpSpPr>
            <a:grpSpLocks/>
          </p:cNvGrpSpPr>
          <p:nvPr/>
        </p:nvGrpSpPr>
        <p:grpSpPr bwMode="auto">
          <a:xfrm>
            <a:off x="6559550" y="4567238"/>
            <a:ext cx="2066925" cy="1427162"/>
            <a:chOff x="4632982" y="5218386"/>
            <a:chExt cx="2066596" cy="1426937"/>
          </a:xfrm>
        </p:grpSpPr>
        <p:pic>
          <p:nvPicPr>
            <p:cNvPr id="27658" name="Picture 18" descr="http://tbn2.google.com/images?q=tbn:7yQSBqpCacE_oM:http://i16.photobucket.com/albums/b12/al_oasis1/sharpwirelesshdtv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32982" y="5218386"/>
              <a:ext cx="2066596" cy="142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Rectangle 16"/>
            <p:cNvSpPr>
              <a:spLocks noChangeArrowheads="1"/>
            </p:cNvSpPr>
            <p:nvPr/>
          </p:nvSpPr>
          <p:spPr bwMode="auto">
            <a:xfrm>
              <a:off x="5218386" y="5533697"/>
              <a:ext cx="1481192" cy="697288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7655" name="Picture 6" descr="http://www.tvpredictions.com/wirelesshdtv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50" y="4097338"/>
            <a:ext cx="14382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6" name="TextBox 11"/>
          <p:cNvSpPr txBox="1">
            <a:spLocks noChangeArrowheads="1"/>
          </p:cNvSpPr>
          <p:nvPr/>
        </p:nvSpPr>
        <p:spPr bwMode="auto">
          <a:xfrm>
            <a:off x="7019925" y="6230938"/>
            <a:ext cx="17526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Wireless HDTV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and Gaming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78138" y="5378450"/>
            <a:ext cx="4069319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</a:t>
            </a: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Streaming video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</a:t>
            </a:r>
            <a:r>
              <a:rPr lang="en-US" sz="2800" b="1" dirty="0" err="1" smtClean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Gbps</a:t>
            </a:r>
            <a:r>
              <a:rPr lang="en-US" sz="2800" b="1" dirty="0" smtClean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</a:t>
            </a: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data rates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High reliability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Coverage </a:t>
            </a:r>
            <a:r>
              <a:rPr lang="en-US" sz="2800" b="1" dirty="0" smtClean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inside and out</a:t>
            </a:r>
            <a:endParaRPr lang="en-US" sz="2800" b="1" dirty="0">
              <a:solidFill>
                <a:srgbClr val="0033CC"/>
              </a:solidFill>
              <a:latin typeface="+mj-lt"/>
              <a:ea typeface="ＭＳ Ｐゴシック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000" y="1942690"/>
            <a:ext cx="381000" cy="495710"/>
            <a:chOff x="762000" y="1942690"/>
            <a:chExt cx="381000" cy="49571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1143000" y="1958976"/>
              <a:ext cx="0" cy="4794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762000" y="1942690"/>
              <a:ext cx="0" cy="4794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US" smtClean="0"/>
              <a:t>Wireless LAN Standards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600200"/>
            <a:ext cx="8343900" cy="411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 smtClean="0"/>
              <a:t>802.11b </a:t>
            </a:r>
            <a:r>
              <a:rPr lang="en-US" sz="2800" dirty="0" smtClean="0">
                <a:solidFill>
                  <a:srgbClr val="CC0000"/>
                </a:solidFill>
              </a:rPr>
              <a:t>(Old – 1990s)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Standard for 2.4GHz ISM band (80 MHz)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Direct sequence spread spectrum (DSSS)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Speeds of 11 Mbps, approx. 500 ft range</a:t>
            </a:r>
          </a:p>
          <a:p>
            <a:pPr lvl="1">
              <a:lnSpc>
                <a:spcPct val="1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802.11a/g </a:t>
            </a:r>
            <a:r>
              <a:rPr lang="en-US" sz="2800" dirty="0" smtClean="0">
                <a:solidFill>
                  <a:srgbClr val="CC0000"/>
                </a:solidFill>
              </a:rPr>
              <a:t>(Middle Age– mid-late 1990s)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Standard for 5GHz band (300 MHz)/also 2.4GHz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OFDM in 20 MHz with adaptive rate/codes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Speeds of 54 Mbps, approx. 100-200 ft range</a:t>
            </a:r>
          </a:p>
          <a:p>
            <a:pPr lvl="4">
              <a:lnSpc>
                <a:spcPct val="70000"/>
              </a:lnSpc>
            </a:pPr>
            <a:endParaRPr lang="en-US" sz="1600" dirty="0" smtClean="0">
              <a:latin typeface="Arial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/>
              <a:t>802.11n/ac</a:t>
            </a:r>
            <a:r>
              <a:rPr lang="en-US" sz="2800" dirty="0" smtClean="0">
                <a:solidFill>
                  <a:srgbClr val="00B050"/>
                </a:solidFill>
              </a:rPr>
              <a:t>/ax or Wi-Fi 6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(</a:t>
            </a:r>
            <a:r>
              <a:rPr lang="en-US" sz="2800" dirty="0" smtClean="0">
                <a:solidFill>
                  <a:srgbClr val="00B050"/>
                </a:solidFill>
              </a:rPr>
              <a:t>current </a:t>
            </a:r>
            <a:r>
              <a:rPr lang="en-US" sz="2800" dirty="0" smtClean="0">
                <a:solidFill>
                  <a:srgbClr val="00B050"/>
                </a:solidFill>
              </a:rPr>
              <a:t>gen)</a:t>
            </a:r>
            <a:endParaRPr lang="en-US" sz="2800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Standard in 2.4 GHz and 5 GHz band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Adaptive OFDM /MIMO in 20/40/</a:t>
            </a:r>
            <a:r>
              <a:rPr lang="en-US" sz="2000" dirty="0" smtClean="0">
                <a:solidFill>
                  <a:srgbClr val="0033CC"/>
                </a:solidFill>
              </a:rPr>
              <a:t>80/160</a:t>
            </a:r>
            <a:r>
              <a:rPr lang="en-US" sz="2000" dirty="0" smtClean="0"/>
              <a:t> MHz  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Antennas: 2-4, </a:t>
            </a:r>
            <a:r>
              <a:rPr lang="en-US" sz="2000" dirty="0" smtClean="0">
                <a:solidFill>
                  <a:srgbClr val="0033CC"/>
                </a:solidFill>
              </a:rPr>
              <a:t>up to 8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Speeds up to 1 </a:t>
            </a:r>
            <a:r>
              <a:rPr lang="en-US" sz="2000" dirty="0" err="1" smtClean="0">
                <a:solidFill>
                  <a:srgbClr val="0033CC"/>
                </a:solidFill>
              </a:rPr>
              <a:t>Gbps</a:t>
            </a:r>
            <a:r>
              <a:rPr lang="en-US" sz="2000" dirty="0" smtClean="0">
                <a:solidFill>
                  <a:srgbClr val="0033CC"/>
                </a:solidFill>
              </a:rPr>
              <a:t> (</a:t>
            </a:r>
            <a:r>
              <a:rPr lang="en-US" sz="2000" dirty="0" smtClean="0">
                <a:solidFill>
                  <a:srgbClr val="00B050"/>
                </a:solidFill>
              </a:rPr>
              <a:t>10 </a:t>
            </a:r>
            <a:r>
              <a:rPr lang="en-US" sz="2000" dirty="0" err="1" smtClean="0">
                <a:solidFill>
                  <a:srgbClr val="00B050"/>
                </a:solidFill>
              </a:rPr>
              <a:t>Gbps</a:t>
            </a:r>
            <a:r>
              <a:rPr lang="en-US" sz="2000" dirty="0" smtClean="0">
                <a:solidFill>
                  <a:srgbClr val="00B050"/>
                </a:solidFill>
              </a:rPr>
              <a:t> for ax</a:t>
            </a:r>
            <a:r>
              <a:rPr lang="en-US" sz="2000" dirty="0" smtClean="0">
                <a:solidFill>
                  <a:srgbClr val="0033CC"/>
                </a:solidFill>
              </a:rPr>
              <a:t>)</a:t>
            </a:r>
            <a:r>
              <a:rPr lang="en-US" sz="2000" dirty="0" smtClean="0"/>
              <a:t>, approx. 200 ft range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Other advances in </a:t>
            </a:r>
            <a:r>
              <a:rPr lang="en-US" sz="2000" dirty="0" err="1" smtClean="0"/>
              <a:t>packetization</a:t>
            </a:r>
            <a:r>
              <a:rPr lang="en-US" sz="2000" dirty="0" smtClean="0"/>
              <a:t>, antenna use, multiuser MIMO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316798" y="1656418"/>
            <a:ext cx="1731965" cy="3372782"/>
            <a:chOff x="4320" y="1200"/>
            <a:chExt cx="1091" cy="2928"/>
          </a:xfrm>
        </p:grpSpPr>
        <p:sp>
          <p:nvSpPr>
            <p:cNvPr id="29705" name="AutoShape 4"/>
            <p:cNvSpPr>
              <a:spLocks/>
            </p:cNvSpPr>
            <p:nvPr/>
          </p:nvSpPr>
          <p:spPr bwMode="auto">
            <a:xfrm>
              <a:off x="4320" y="1200"/>
              <a:ext cx="144" cy="2928"/>
            </a:xfrm>
            <a:prstGeom prst="rightBrace">
              <a:avLst>
                <a:gd name="adj1" fmla="val 169444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Text Box 5"/>
            <p:cNvSpPr txBox="1">
              <a:spLocks noChangeArrowheads="1"/>
            </p:cNvSpPr>
            <p:nvPr/>
          </p:nvSpPr>
          <p:spPr bwMode="auto">
            <a:xfrm>
              <a:off x="4464" y="2022"/>
              <a:ext cx="947" cy="128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Many </a:t>
              </a:r>
            </a:p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WLAN </a:t>
              </a:r>
            </a:p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cards </a:t>
              </a:r>
            </a:p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have </a:t>
              </a:r>
              <a:r>
                <a:rPr lang="en-US" sz="1800" b="1" dirty="0" smtClean="0">
                  <a:solidFill>
                    <a:srgbClr val="000000"/>
                  </a:solidFill>
                </a:rPr>
                <a:t>many generations</a:t>
              </a:r>
              <a:endParaRPr lang="en-US" sz="1800" b="1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680" y="4328014"/>
            <a:ext cx="8580120" cy="26823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b="1" dirty="0" smtClean="0"/>
              <a:t>The </a:t>
            </a:r>
            <a:r>
              <a:rPr lang="en-US" sz="2600" b="1" dirty="0" err="1" smtClean="0"/>
              <a:t>WiFi</a:t>
            </a:r>
            <a:r>
              <a:rPr lang="en-US" sz="2600" b="1" dirty="0" smtClean="0"/>
              <a:t> standard lacks good mechanisms to mitigate interference, especially in dense AP deployments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Multiple access protocol (CSMA/CD) from 1970s</a:t>
            </a:r>
            <a:endParaRPr lang="en-US" sz="2400" b="1" dirty="0" smtClean="0"/>
          </a:p>
          <a:p>
            <a:pPr lvl="1"/>
            <a:r>
              <a:rPr lang="en-US" sz="2400" b="1" dirty="0" smtClean="0"/>
              <a:t>Static channel assignment, power levels, and </a:t>
            </a:r>
            <a:r>
              <a:rPr lang="en-US" sz="2400" b="1" dirty="0" smtClean="0"/>
              <a:t>sensing </a:t>
            </a:r>
            <a:r>
              <a:rPr lang="en-US" sz="2400" b="1" dirty="0" smtClean="0"/>
              <a:t>thresholds</a:t>
            </a:r>
          </a:p>
          <a:p>
            <a:pPr lvl="1"/>
            <a:r>
              <a:rPr lang="en-US" sz="2400" b="1" dirty="0" smtClean="0"/>
              <a:t>In such deployments </a:t>
            </a:r>
            <a:r>
              <a:rPr lang="en-US" sz="2400" b="1" dirty="0" err="1" smtClean="0"/>
              <a:t>WiFi</a:t>
            </a:r>
            <a:r>
              <a:rPr lang="en-US" sz="2400" b="1" dirty="0" smtClean="0"/>
              <a:t> systems exhibit poor spectrum reuse and significant contention among APs and clients</a:t>
            </a:r>
          </a:p>
          <a:p>
            <a:pPr lvl="2"/>
            <a:r>
              <a:rPr lang="en-US" sz="2000" b="1" dirty="0" smtClean="0"/>
              <a:t>Result is low throughput and a poor user experience</a:t>
            </a:r>
          </a:p>
          <a:p>
            <a:pPr lvl="1"/>
            <a:r>
              <a:rPr lang="en-US" sz="2400" dirty="0" smtClean="0"/>
              <a:t>Multiuser MIMO will help each AP, but not interfering APs</a:t>
            </a:r>
            <a:endParaRPr lang="en-US" sz="2400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765" y="781165"/>
            <a:ext cx="8382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does </a:t>
            </a:r>
            <a:r>
              <a:rPr lang="en-US" dirty="0" err="1" smtClean="0"/>
              <a:t>WiFi</a:t>
            </a:r>
            <a:r>
              <a:rPr lang="en-US" dirty="0" smtClean="0"/>
              <a:t> performance suck?</a:t>
            </a:r>
            <a:endParaRPr lang="en-US" b="1" dirty="0"/>
          </a:p>
        </p:txBody>
      </p:sp>
      <p:pic>
        <p:nvPicPr>
          <p:cNvPr id="450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4950373" cy="27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452" y="1676400"/>
            <a:ext cx="351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00"/>
                </a:solidFill>
              </a:rPr>
              <a:t>Carrier Sense Multiple Access: </a:t>
            </a:r>
          </a:p>
          <a:p>
            <a:r>
              <a:rPr lang="en-US" sz="2000" b="1" i="1" dirty="0" smtClean="0">
                <a:solidFill>
                  <a:srgbClr val="000000"/>
                </a:solidFill>
              </a:rPr>
              <a:t>if another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WiFi</a:t>
            </a:r>
            <a:r>
              <a:rPr lang="en-US" sz="2000" b="1" i="1" dirty="0" smtClean="0">
                <a:solidFill>
                  <a:srgbClr val="000000"/>
                </a:solidFill>
              </a:rPr>
              <a:t> signal </a:t>
            </a:r>
          </a:p>
          <a:p>
            <a:r>
              <a:rPr lang="en-US" sz="2000" b="1" i="1" dirty="0" smtClean="0">
                <a:solidFill>
                  <a:srgbClr val="000000"/>
                </a:solidFill>
              </a:rPr>
              <a:t>detected, random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backoff</a:t>
            </a:r>
            <a:r>
              <a:rPr lang="en-US" sz="2000" b="1" i="1" dirty="0" smtClean="0">
                <a:solidFill>
                  <a:srgbClr val="000000"/>
                </a:solidFill>
              </a:rPr>
              <a:t> 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452" y="2804904"/>
            <a:ext cx="3474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00"/>
                </a:solidFill>
              </a:rPr>
              <a:t>Collision Detection: if collision</a:t>
            </a:r>
          </a:p>
          <a:p>
            <a:r>
              <a:rPr lang="en-US" sz="2000" b="1" i="1" dirty="0" smtClean="0">
                <a:solidFill>
                  <a:srgbClr val="000000"/>
                </a:solidFill>
              </a:rPr>
              <a:t>detected, resend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66" y="1447800"/>
            <a:ext cx="7848600" cy="685800"/>
          </a:xfrm>
        </p:spPr>
        <p:txBody>
          <a:bodyPr/>
          <a:lstStyle/>
          <a:p>
            <a:r>
              <a:rPr lang="en-US" sz="4000" dirty="0" smtClean="0"/>
              <a:t>Self-Organizing Networks </a:t>
            </a:r>
            <a:r>
              <a:rPr lang="en-US" sz="4000" dirty="0"/>
              <a:t>for </a:t>
            </a:r>
            <a:r>
              <a:rPr lang="en-US" sz="4000" dirty="0" err="1" smtClean="0"/>
              <a:t>WiFi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13066" y="267582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04617B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571508" y="3762548"/>
            <a:ext cx="7816142" cy="30954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</a:pPr>
            <a:r>
              <a:rPr lang="en-US" sz="2600" b="1" dirty="0" err="1" smtClean="0">
                <a:solidFill>
                  <a:prstClr val="black"/>
                </a:solidFill>
                <a:latin typeface="Calibri"/>
              </a:rPr>
              <a:t>SoN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-for-</a:t>
            </a:r>
            <a:r>
              <a:rPr lang="en-US" sz="2600" b="1" dirty="0" err="1" smtClean="0">
                <a:solidFill>
                  <a:prstClr val="black"/>
                </a:solidFill>
                <a:latin typeface="Calibri"/>
              </a:rPr>
              <a:t>WiFi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: dynamic self-organization network software to manage of </a:t>
            </a:r>
            <a:r>
              <a:rPr lang="en-US" sz="2600" b="1" dirty="0" err="1" smtClean="0">
                <a:solidFill>
                  <a:prstClr val="black"/>
                </a:solidFill>
                <a:latin typeface="Calibri"/>
              </a:rPr>
              <a:t>WiFi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 APs.</a:t>
            </a:r>
          </a:p>
          <a:p>
            <a:pPr lvl="5">
              <a:buClr>
                <a:srgbClr val="7CCA62"/>
              </a:buClr>
            </a:pPr>
            <a:endParaRPr lang="en-US" sz="800" b="1" dirty="0" smtClean="0">
              <a:solidFill>
                <a:prstClr val="black"/>
              </a:solidFill>
              <a:latin typeface="Constantia"/>
            </a:endParaRPr>
          </a:p>
          <a:p>
            <a:pPr>
              <a:buClr>
                <a:srgbClr val="0BD0D9"/>
              </a:buClr>
            </a:pPr>
            <a:r>
              <a:rPr lang="en-US" sz="2600" b="1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llows for capacity/coverage/interference mitigation tradeoffs.</a:t>
            </a:r>
          </a:p>
          <a:p>
            <a:pPr lvl="5">
              <a:buClr>
                <a:srgbClr val="7CCA62"/>
              </a:buClr>
            </a:pPr>
            <a:endParaRPr lang="en-US" sz="800" b="1" dirty="0" smtClean="0">
              <a:solidFill>
                <a:prstClr val="black"/>
              </a:solidFill>
              <a:latin typeface="Constantia"/>
            </a:endParaRPr>
          </a:p>
          <a:p>
            <a:pPr>
              <a:buClr>
                <a:srgbClr val="0BD0D9"/>
              </a:buClr>
            </a:pPr>
            <a:r>
              <a:rPr lang="en-US" sz="2600" b="1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lso provides network analytics and planning.</a:t>
            </a:r>
          </a:p>
        </p:txBody>
      </p:sp>
      <p:pic>
        <p:nvPicPr>
          <p:cNvPr id="18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8" y="1906131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058" y="2777786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1853" y="3061136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1963" y="1645999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 bwMode="auto">
          <a:xfrm>
            <a:off x="4727867" y="2166270"/>
            <a:ext cx="1565563" cy="871655"/>
          </a:xfrm>
          <a:prstGeom prst="rect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2" tIns="45705" rIns="91412" bIns="45705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29" charset="-128"/>
              <a:cs typeface="ＭＳ Ｐゴシック" pitchFamily="29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21318" y="2186598"/>
            <a:ext cx="1468359" cy="830966"/>
          </a:xfrm>
          <a:prstGeom prst="rect">
            <a:avLst/>
          </a:prstGeom>
          <a:noFill/>
        </p:spPr>
        <p:txBody>
          <a:bodyPr wrap="none" lIns="91412" tIns="45705" rIns="91412" bIns="45705" rtlCol="0">
            <a:spAutoFit/>
          </a:bodyPr>
          <a:lstStyle/>
          <a:p>
            <a:pPr algn="ctr"/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SoN</a:t>
            </a:r>
            <a:endParaRPr lang="en-US" b="1" dirty="0" smtClean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Calibri"/>
              </a:rPr>
              <a:t>Controller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545086" y="2028362"/>
            <a:ext cx="2182783" cy="290945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endCxn id="22" idx="1"/>
          </p:cNvCxnSpPr>
          <p:nvPr/>
        </p:nvCxnSpPr>
        <p:spPr bwMode="auto">
          <a:xfrm>
            <a:off x="1000566" y="2305452"/>
            <a:ext cx="3727300" cy="296647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1204744" y="2838913"/>
            <a:ext cx="3523131" cy="222233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2294195" y="3061144"/>
            <a:ext cx="2322835" cy="422343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401587" y="2020760"/>
            <a:ext cx="2684099" cy="1226150"/>
          </a:xfrm>
          <a:prstGeom prst="rect">
            <a:avLst/>
          </a:prstGeom>
          <a:noFill/>
        </p:spPr>
        <p:txBody>
          <a:bodyPr wrap="none" lIns="117014" tIns="58506" rIns="117014" bIns="58506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- Channel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Selection</a:t>
            </a:r>
          </a:p>
          <a:p>
            <a:r>
              <a:rPr lang="en-US" b="1" dirty="0">
                <a:solidFill>
                  <a:prstClr val="black"/>
                </a:solidFill>
                <a:latin typeface="Calibri"/>
              </a:rPr>
              <a:t>- Power Control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- etc.</a:t>
            </a:r>
          </a:p>
        </p:txBody>
      </p:sp>
    </p:spTree>
    <p:extLst>
      <p:ext uri="{BB962C8B-B14F-4D97-AF65-F5344CB8AC3E}">
        <p14:creationId xmlns:p14="http://schemas.microsoft.com/office/powerpoint/2010/main" val="24368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848600" cy="4800600"/>
          </a:xfrm>
        </p:spPr>
        <p:txBody>
          <a:bodyPr/>
          <a:lstStyle/>
          <a:p>
            <a:r>
              <a:rPr lang="en-US" sz="2800" dirty="0" smtClean="0"/>
              <a:t>Course Basics</a:t>
            </a:r>
          </a:p>
          <a:p>
            <a:r>
              <a:rPr lang="en-US" sz="2800" dirty="0" smtClean="0"/>
              <a:t>Course Syllabus</a:t>
            </a:r>
          </a:p>
          <a:p>
            <a:r>
              <a:rPr lang="en-US" sz="2800" dirty="0" smtClean="0"/>
              <a:t>Wireless History</a:t>
            </a:r>
          </a:p>
          <a:p>
            <a:r>
              <a:rPr lang="en-US" sz="2800" dirty="0" smtClean="0"/>
              <a:t>The Wireless Vision</a:t>
            </a:r>
          </a:p>
          <a:p>
            <a:r>
              <a:rPr lang="en-US" sz="2800" dirty="0" smtClean="0"/>
              <a:t>Technical Challenges</a:t>
            </a:r>
          </a:p>
          <a:p>
            <a:r>
              <a:rPr lang="en-US" sz="2800" dirty="0" smtClean="0"/>
              <a:t>Current/Next-Gen Wireless Systems</a:t>
            </a:r>
          </a:p>
          <a:p>
            <a:r>
              <a:rPr lang="en-US" sz="2800" dirty="0" smtClean="0"/>
              <a:t>Spectrum Regulation and Standards</a:t>
            </a:r>
          </a:p>
          <a:p>
            <a:r>
              <a:rPr lang="en-US" sz="2800" dirty="0" smtClean="0"/>
              <a:t>Emerging Wireless Systems (Optional Lecture)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733800" y="1600200"/>
            <a:ext cx="4114800" cy="2150200"/>
            <a:chOff x="9372600" y="3336200"/>
            <a:chExt cx="5219700" cy="2362199"/>
          </a:xfrm>
        </p:grpSpPr>
        <p:grpSp>
          <p:nvGrpSpPr>
            <p:cNvPr id="2" name="Group 1"/>
            <p:cNvGrpSpPr/>
            <p:nvPr/>
          </p:nvGrpSpPr>
          <p:grpSpPr>
            <a:xfrm>
              <a:off x="9372600" y="3336200"/>
              <a:ext cx="5219700" cy="2362199"/>
              <a:chOff x="2247900" y="1371601"/>
              <a:chExt cx="5905501" cy="2895600"/>
            </a:xfrm>
          </p:grpSpPr>
          <p:grpSp>
            <p:nvGrpSpPr>
              <p:cNvPr id="32771" name="Group 3"/>
              <p:cNvGrpSpPr>
                <a:grpSpLocks/>
              </p:cNvGrpSpPr>
              <p:nvPr/>
            </p:nvGrpSpPr>
            <p:grpSpPr bwMode="auto">
              <a:xfrm>
                <a:off x="5105401" y="1371601"/>
                <a:ext cx="3048000" cy="2895600"/>
                <a:chOff x="3017" y="1050"/>
                <a:chExt cx="2295" cy="2278"/>
              </a:xfrm>
            </p:grpSpPr>
            <p:pic>
              <p:nvPicPr>
                <p:cNvPr id="32777" name="Picture 4" descr="C:\Program Files\Common Files\Microsoft Shared\Clipart\cagcat50\mp00640_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237" y="1050"/>
                  <a:ext cx="2075" cy="20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2778" name="Freeform 5"/>
                <p:cNvSpPr>
                  <a:spLocks/>
                </p:cNvSpPr>
                <p:nvPr/>
              </p:nvSpPr>
              <p:spPr bwMode="auto">
                <a:xfrm>
                  <a:off x="3017" y="1371"/>
                  <a:ext cx="2021" cy="1957"/>
                </a:xfrm>
                <a:custGeom>
                  <a:avLst/>
                  <a:gdLst>
                    <a:gd name="T0" fmla="*/ 622 w 2021"/>
                    <a:gd name="T1" fmla="*/ 64 h 1957"/>
                    <a:gd name="T2" fmla="*/ 457 w 2021"/>
                    <a:gd name="T3" fmla="*/ 430 h 1957"/>
                    <a:gd name="T4" fmla="*/ 466 w 2021"/>
                    <a:gd name="T5" fmla="*/ 704 h 1957"/>
                    <a:gd name="T6" fmla="*/ 558 w 2021"/>
                    <a:gd name="T7" fmla="*/ 960 h 1957"/>
                    <a:gd name="T8" fmla="*/ 777 w 2021"/>
                    <a:gd name="T9" fmla="*/ 1253 h 1957"/>
                    <a:gd name="T10" fmla="*/ 1134 w 2021"/>
                    <a:gd name="T11" fmla="*/ 1381 h 1957"/>
                    <a:gd name="T12" fmla="*/ 1545 w 2021"/>
                    <a:gd name="T13" fmla="*/ 1399 h 1957"/>
                    <a:gd name="T14" fmla="*/ 1957 w 2021"/>
                    <a:gd name="T15" fmla="*/ 1271 h 1957"/>
                    <a:gd name="T16" fmla="*/ 2021 w 2021"/>
                    <a:gd name="T17" fmla="*/ 1655 h 1957"/>
                    <a:gd name="T18" fmla="*/ 567 w 2021"/>
                    <a:gd name="T19" fmla="*/ 1957 h 1957"/>
                    <a:gd name="T20" fmla="*/ 0 w 2021"/>
                    <a:gd name="T21" fmla="*/ 10 h 1957"/>
                    <a:gd name="T22" fmla="*/ 722 w 2021"/>
                    <a:gd name="T23" fmla="*/ 0 h 1957"/>
                    <a:gd name="T24" fmla="*/ 622 w 2021"/>
                    <a:gd name="T25" fmla="*/ 64 h 195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1"/>
                    <a:gd name="T40" fmla="*/ 0 h 1957"/>
                    <a:gd name="T41" fmla="*/ 2021 w 2021"/>
                    <a:gd name="T42" fmla="*/ 1957 h 195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1" h="1957">
                      <a:moveTo>
                        <a:pt x="622" y="64"/>
                      </a:moveTo>
                      <a:lnTo>
                        <a:pt x="457" y="430"/>
                      </a:lnTo>
                      <a:lnTo>
                        <a:pt x="466" y="704"/>
                      </a:lnTo>
                      <a:lnTo>
                        <a:pt x="558" y="960"/>
                      </a:lnTo>
                      <a:lnTo>
                        <a:pt x="777" y="1253"/>
                      </a:lnTo>
                      <a:lnTo>
                        <a:pt x="1134" y="1381"/>
                      </a:lnTo>
                      <a:lnTo>
                        <a:pt x="1545" y="1399"/>
                      </a:lnTo>
                      <a:lnTo>
                        <a:pt x="1957" y="1271"/>
                      </a:lnTo>
                      <a:lnTo>
                        <a:pt x="2021" y="1655"/>
                      </a:lnTo>
                      <a:lnTo>
                        <a:pt x="567" y="1957"/>
                      </a:lnTo>
                      <a:lnTo>
                        <a:pt x="0" y="10"/>
                      </a:lnTo>
                      <a:lnTo>
                        <a:pt x="722" y="0"/>
                      </a:lnTo>
                      <a:lnTo>
                        <a:pt x="622" y="6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32773" name="Picture 7" descr="C:\Program Files\Common Files\Microsoft Shared\Clipart\cagcat50\dd01352_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47900" y="1568450"/>
                <a:ext cx="560388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774" name="Line 8"/>
              <p:cNvSpPr>
                <a:spLocks noChangeShapeType="1"/>
              </p:cNvSpPr>
              <p:nvPr/>
            </p:nvSpPr>
            <p:spPr bwMode="auto">
              <a:xfrm flipV="1">
                <a:off x="2746374" y="1779629"/>
                <a:ext cx="4035425" cy="2536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" name="Line 9"/>
              <p:cNvSpPr>
                <a:spLocks noChangeShapeType="1"/>
              </p:cNvSpPr>
              <p:nvPr/>
            </p:nvSpPr>
            <p:spPr bwMode="auto">
              <a:xfrm>
                <a:off x="2768599" y="1797051"/>
                <a:ext cx="4013199" cy="719178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72" name="Oval 6"/>
            <p:cNvSpPr>
              <a:spLocks noChangeArrowheads="1"/>
            </p:cNvSpPr>
            <p:nvPr/>
          </p:nvSpPr>
          <p:spPr bwMode="auto">
            <a:xfrm>
              <a:off x="12807528" y="3669066"/>
              <a:ext cx="1032683" cy="600910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Satellite Systems</a:t>
            </a:r>
          </a:p>
        </p:txBody>
      </p:sp>
      <p:sp>
        <p:nvSpPr>
          <p:cNvPr id="3277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97656" y="2133600"/>
            <a:ext cx="8472488" cy="202565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 smtClean="0"/>
              <a:t>Cover very large areas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Different orbit heights</a:t>
            </a:r>
          </a:p>
          <a:p>
            <a:pPr lvl="1">
              <a:lnSpc>
                <a:spcPct val="70000"/>
              </a:lnSpc>
            </a:pPr>
            <a:r>
              <a:rPr lang="en-US" sz="2400" dirty="0"/>
              <a:t>Orbit height trades off coverage area for latency</a:t>
            </a:r>
          </a:p>
          <a:p>
            <a:pPr lvl="1">
              <a:lnSpc>
                <a:spcPct val="70000"/>
              </a:lnSpc>
            </a:pPr>
            <a:r>
              <a:rPr lang="en-US" sz="2400" dirty="0" smtClean="0"/>
              <a:t>GEO </a:t>
            </a:r>
            <a:r>
              <a:rPr lang="en-US" sz="2400" dirty="0" smtClean="0"/>
              <a:t>(39000 Km) </a:t>
            </a:r>
            <a:r>
              <a:rPr lang="en-US" sz="2400" dirty="0" smtClean="0"/>
              <a:t>vs </a:t>
            </a:r>
            <a:r>
              <a:rPr lang="en-US" sz="2400" dirty="0" smtClean="0"/>
              <a:t>MEO </a:t>
            </a:r>
            <a:r>
              <a:rPr lang="en-US" sz="2400" dirty="0"/>
              <a:t>(9000 </a:t>
            </a:r>
            <a:r>
              <a:rPr lang="en-US" sz="2400" dirty="0" smtClean="0"/>
              <a:t>km) vs LEO </a:t>
            </a:r>
            <a:r>
              <a:rPr lang="en-US" sz="2400" dirty="0" smtClean="0"/>
              <a:t>(2000 Km</a:t>
            </a:r>
            <a:r>
              <a:rPr lang="en-US" sz="2400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Optimized </a:t>
            </a:r>
            <a:r>
              <a:rPr lang="en-US" sz="2800" dirty="0" smtClean="0"/>
              <a:t>for one-way transmission</a:t>
            </a:r>
          </a:p>
          <a:p>
            <a:pPr lvl="1"/>
            <a:r>
              <a:rPr lang="en-US" sz="2400" dirty="0" smtClean="0"/>
              <a:t>Radio (XM, Sirius) and movie (</a:t>
            </a:r>
            <a:r>
              <a:rPr lang="en-US" sz="2400" dirty="0" err="1" smtClean="0"/>
              <a:t>SatTV</a:t>
            </a:r>
            <a:r>
              <a:rPr lang="en-US" sz="2400" dirty="0" smtClean="0"/>
              <a:t>, DVB/S) broadcasts</a:t>
            </a:r>
          </a:p>
          <a:p>
            <a:pPr lvl="1"/>
            <a:r>
              <a:rPr lang="en-US" sz="2400" dirty="0" smtClean="0"/>
              <a:t>Most two-way </a:t>
            </a:r>
            <a:r>
              <a:rPr lang="en-US" sz="2400" dirty="0" smtClean="0"/>
              <a:t>LEO systems </a:t>
            </a:r>
            <a:r>
              <a:rPr lang="en-US" sz="2400" dirty="0" smtClean="0"/>
              <a:t>went </a:t>
            </a:r>
            <a:r>
              <a:rPr lang="en-US" sz="2400" dirty="0" smtClean="0"/>
              <a:t>bankrupt in 1990s-2000s</a:t>
            </a:r>
          </a:p>
          <a:p>
            <a:pPr lvl="1"/>
            <a:r>
              <a:rPr lang="en-US" sz="2400" dirty="0" smtClean="0"/>
              <a:t>LEOs have resurfaced with 4G to bridge digital divide</a:t>
            </a:r>
            <a:endParaRPr lang="en-US" sz="2400" dirty="0" smtClean="0"/>
          </a:p>
          <a:p>
            <a:pPr>
              <a:lnSpc>
                <a:spcPct val="110000"/>
              </a:lnSpc>
            </a:pPr>
            <a:r>
              <a:rPr lang="en-US" sz="2800" dirty="0" smtClean="0"/>
              <a:t>Global Positioning System (GPS) ubiquitous</a:t>
            </a:r>
          </a:p>
          <a:p>
            <a:pPr lvl="1"/>
            <a:r>
              <a:rPr lang="en-US" sz="2400" dirty="0" smtClean="0"/>
              <a:t>Satellite signals used to pinpoint location</a:t>
            </a:r>
          </a:p>
          <a:p>
            <a:pPr lvl="1"/>
            <a:r>
              <a:rPr lang="en-US" sz="2400" dirty="0" smtClean="0"/>
              <a:t>Popular  in cell phones, PDAs, and navigation devices 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26988" y="6734175"/>
            <a:ext cx="11652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500">
                <a:solidFill>
                  <a:srgbClr val="FFFFFF"/>
                </a:solidFill>
                <a:latin typeface="Arial" pitchFamily="34" charset="0"/>
              </a:rPr>
              <a:t>8C32810.61-Cimini-7/98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Bluetooth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10550" cy="45672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Cable replacement RF technology (low cost)</a:t>
            </a:r>
          </a:p>
          <a:p>
            <a:pPr>
              <a:lnSpc>
                <a:spcPct val="110000"/>
              </a:lnSpc>
            </a:pPr>
            <a:r>
              <a:rPr lang="en-US" smtClean="0"/>
              <a:t>Short range (10m, extendable to 100m)</a:t>
            </a:r>
          </a:p>
          <a:p>
            <a:pPr>
              <a:lnSpc>
                <a:spcPct val="110000"/>
              </a:lnSpc>
            </a:pPr>
            <a:r>
              <a:rPr lang="en-US" smtClean="0"/>
              <a:t>2.4 GHz band (crowded)</a:t>
            </a:r>
          </a:p>
          <a:p>
            <a:pPr>
              <a:lnSpc>
                <a:spcPct val="110000"/>
              </a:lnSpc>
            </a:pPr>
            <a:r>
              <a:rPr lang="en-US" smtClean="0"/>
              <a:t>1 Data (700 Kbps) and 3 voice channels, up to 3 Mbps</a:t>
            </a:r>
          </a:p>
          <a:p>
            <a:pPr>
              <a:lnSpc>
                <a:spcPct val="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mtClean="0"/>
              <a:t>Widely supported by telecommunications, PC, and consumer electronics companies</a:t>
            </a:r>
          </a:p>
          <a:p>
            <a:pPr>
              <a:lnSpc>
                <a:spcPct val="1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mtClean="0"/>
              <a:t>Few applications beyond cable replacement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9975"/>
            <a:ext cx="1419225" cy="1254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00" r="16000"/>
          <a:stretch/>
        </p:blipFill>
        <p:spPr>
          <a:xfrm>
            <a:off x="7620000" y="14707"/>
            <a:ext cx="1382303" cy="13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848600" cy="693738"/>
          </a:xfrm>
        </p:spPr>
        <p:txBody>
          <a:bodyPr/>
          <a:lstStyle/>
          <a:p>
            <a:r>
              <a:rPr lang="en-US" sz="4400" dirty="0" smtClean="0"/>
              <a:t>IEEE 802.15.4/ZigBee Radios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943" y="1676399"/>
            <a:ext cx="8077200" cy="349476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 smtClean="0"/>
              <a:t>Low-rate low-power low-cost secure radio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Complementary to </a:t>
            </a:r>
            <a:r>
              <a:rPr lang="en-US" sz="2400" dirty="0" err="1" smtClean="0"/>
              <a:t>WiFi</a:t>
            </a:r>
            <a:r>
              <a:rPr lang="en-US" sz="2400" dirty="0" smtClean="0"/>
              <a:t> and Bluetooth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Frequency bands: </a:t>
            </a:r>
            <a:r>
              <a:rPr lang="en-US" sz="2800" dirty="0" smtClean="0"/>
              <a:t>784, 868, 915 MHz, 2.4 GHz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Data rates: 20Kbps, 40Kbps, 250 Kbps 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Range: 10-100m line-of-sight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Support for large mesh networking or star clusters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Support for low latency devices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CSMA-CA channel access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Applications: light </a:t>
            </a:r>
            <a:r>
              <a:rPr lang="en-US" sz="2800" dirty="0"/>
              <a:t>switches, </a:t>
            </a:r>
            <a:r>
              <a:rPr lang="en-US" sz="2800" dirty="0" smtClean="0"/>
              <a:t>electricity meters, </a:t>
            </a:r>
            <a:r>
              <a:rPr lang="en-US" sz="2800" dirty="0"/>
              <a:t>traffic </a:t>
            </a:r>
            <a:r>
              <a:rPr lang="en-US" sz="2800" dirty="0" smtClean="0"/>
              <a:t>management, and other low-power sensors.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49" y="40935"/>
            <a:ext cx="1099351" cy="1225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Spectrum Regulation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229600" cy="4114800"/>
          </a:xfrm>
        </p:spPr>
        <p:txBody>
          <a:bodyPr/>
          <a:lstStyle/>
          <a:p>
            <a:r>
              <a:rPr lang="en-US" sz="2800" smtClean="0"/>
              <a:t>Spectrum a scarce public resource, hence allocated</a:t>
            </a:r>
          </a:p>
          <a:p>
            <a:r>
              <a:rPr lang="en-US" sz="2800" smtClean="0"/>
              <a:t>Spectral allocation in US controlled by FCC (commercial) or OSM (defense)</a:t>
            </a:r>
          </a:p>
          <a:p>
            <a:r>
              <a:rPr lang="en-US" sz="2800" smtClean="0"/>
              <a:t>FCC auctions spectral blocks for set applications.</a:t>
            </a:r>
          </a:p>
          <a:p>
            <a:r>
              <a:rPr lang="en-US" sz="2800" smtClean="0"/>
              <a:t>Some spectrum set aside for universal use</a:t>
            </a:r>
          </a:p>
          <a:p>
            <a:r>
              <a:rPr lang="en-US" sz="2800" smtClean="0"/>
              <a:t>Worldwide spectrum controlled by ITU-R</a:t>
            </a:r>
          </a:p>
          <a:p>
            <a:r>
              <a:rPr lang="en-US" sz="2800" smtClean="0"/>
              <a:t>Regulation is a necessary evil.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57200" y="5751513"/>
            <a:ext cx="8382000" cy="9541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C0000"/>
                </a:solidFill>
              </a:rPr>
              <a:t>Innovations in regulation being considered </a:t>
            </a:r>
            <a:r>
              <a:rPr lang="en-US" sz="2800" dirty="0" smtClean="0">
                <a:solidFill>
                  <a:srgbClr val="CC0000"/>
                </a:solidFill>
              </a:rPr>
              <a:t>worldwide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endParaRPr lang="en-US" sz="2800" dirty="0" smtClean="0">
              <a:solidFill>
                <a:srgbClr val="CC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CC0000"/>
                </a:solidFill>
              </a:rPr>
              <a:t>in multiple cognitive radio paradigms</a:t>
            </a:r>
            <a:endParaRPr 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Standards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771650"/>
            <a:ext cx="8305800" cy="4400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mtClean="0"/>
              <a:t>Interacting systems require standardization</a:t>
            </a:r>
          </a:p>
          <a:p>
            <a:pPr>
              <a:lnSpc>
                <a:spcPct val="10000"/>
              </a:lnSpc>
            </a:pPr>
            <a:endParaRPr lang="en-US" sz="2800" smtClean="0"/>
          </a:p>
          <a:p>
            <a:pPr>
              <a:lnSpc>
                <a:spcPct val="100000"/>
              </a:lnSpc>
            </a:pPr>
            <a:r>
              <a:rPr lang="en-US" sz="2800" smtClean="0"/>
              <a:t>Companies want their systems adopted as standard</a:t>
            </a:r>
          </a:p>
          <a:p>
            <a:pPr lvl="1"/>
            <a:r>
              <a:rPr lang="en-US" smtClean="0"/>
              <a:t>Alternatively try for de-facto standards</a:t>
            </a:r>
          </a:p>
          <a:p>
            <a:pPr lvl="1">
              <a:lnSpc>
                <a:spcPct val="2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z="2800" smtClean="0"/>
              <a:t>Standards determined by TIA/CTIA in US</a:t>
            </a:r>
          </a:p>
          <a:p>
            <a:pPr lvl="1"/>
            <a:r>
              <a:rPr lang="en-US" smtClean="0"/>
              <a:t>IEEE standards often adopted</a:t>
            </a:r>
          </a:p>
          <a:p>
            <a:pPr lvl="1"/>
            <a:r>
              <a:rPr lang="en-US" smtClean="0"/>
              <a:t>Process fraught with inefficiencies and conflicts</a:t>
            </a:r>
          </a:p>
          <a:p>
            <a:pPr lvl="1">
              <a:lnSpc>
                <a:spcPct val="1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z="2800" smtClean="0"/>
              <a:t>Worldwide standards determined by ITU-T</a:t>
            </a:r>
          </a:p>
          <a:p>
            <a:pPr lvl="1">
              <a:lnSpc>
                <a:spcPct val="70000"/>
              </a:lnSpc>
            </a:pPr>
            <a:r>
              <a:rPr lang="en-US" smtClean="0"/>
              <a:t>In Europe, ETSI is equivalent of IEEE 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344502" y="6167735"/>
            <a:ext cx="849469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Standards for current systems </a:t>
            </a:r>
            <a:r>
              <a:rPr lang="en-US" b="1" dirty="0" smtClean="0">
                <a:solidFill>
                  <a:srgbClr val="CC0000"/>
                </a:solidFill>
              </a:rPr>
              <a:t>summarized in text Appendix </a:t>
            </a:r>
            <a:r>
              <a:rPr lang="en-US" b="1" dirty="0">
                <a:solidFill>
                  <a:srgbClr val="CC0000"/>
                </a:solidFill>
              </a:rPr>
              <a:t>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Systems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191000"/>
          </a:xfrm>
        </p:spPr>
        <p:txBody>
          <a:bodyPr/>
          <a:lstStyle/>
          <a:p>
            <a:pPr marL="1828800" lvl="4" indent="0">
              <a:lnSpc>
                <a:spcPct val="60000"/>
              </a:lnSpc>
              <a:buNone/>
            </a:pPr>
            <a:endParaRPr lang="en-US" dirty="0" smtClean="0">
              <a:latin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/>
              <a:t>New cellular system architectures</a:t>
            </a:r>
          </a:p>
          <a:p>
            <a:pPr>
              <a:lnSpc>
                <a:spcPct val="90000"/>
              </a:lnSpc>
            </a:pPr>
            <a:r>
              <a:rPr lang="en-US" sz="2800" dirty="0" err="1" smtClean="0"/>
              <a:t>mmWave</a:t>
            </a:r>
            <a:r>
              <a:rPr lang="en-US" sz="2800" dirty="0" smtClean="0"/>
              <a:t>/massive MIMO communications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Software-defined network architectures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Ad </a:t>
            </a:r>
            <a:r>
              <a:rPr lang="en-US" sz="2800" dirty="0"/>
              <a:t>hoc/mesh wireless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Cognitive radio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Wireless sensor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Energy-constrained radios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Distributed control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Chemical Communications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Applications of Communications in Health, Bio-medicine, and Neuroscience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1454" y="0"/>
            <a:ext cx="5861092" cy="4616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Advanced Topics </a:t>
            </a:r>
            <a:r>
              <a:rPr lang="en-US" dirty="0" smtClean="0">
                <a:solidFill>
                  <a:srgbClr val="00B050"/>
                </a:solidFill>
              </a:rPr>
              <a:t>Lecture: </a:t>
            </a:r>
            <a:r>
              <a:rPr lang="en-US" dirty="0" smtClean="0">
                <a:solidFill>
                  <a:srgbClr val="00B050"/>
                </a:solidFill>
              </a:rPr>
              <a:t>See Backup Slides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Points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49630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The wireless vision encompasses many exciting applications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Technical challenges transcend all system design layers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/>
              <a:t>5G networks must support higher performance for some </a:t>
            </a:r>
            <a:r>
              <a:rPr lang="en-US" sz="2400" dirty="0" smtClean="0"/>
              <a:t>users, extreme </a:t>
            </a:r>
            <a:r>
              <a:rPr lang="en-US" sz="2400" dirty="0"/>
              <a:t>energy </a:t>
            </a:r>
            <a:r>
              <a:rPr lang="en-US" sz="2400" dirty="0" smtClean="0"/>
              <a:t>efficiency and/or low latency </a:t>
            </a:r>
            <a:r>
              <a:rPr lang="en-US" sz="2400" dirty="0"/>
              <a:t>for others</a:t>
            </a:r>
          </a:p>
          <a:p>
            <a:pPr>
              <a:lnSpc>
                <a:spcPct val="4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Cloud-based software to dynamically control and optimize wireless networks </a:t>
            </a:r>
            <a:r>
              <a:rPr lang="en-US" sz="2400" dirty="0" smtClean="0"/>
              <a:t>needed (SDWN)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Innovative wireless design needed for 5G cellular/</a:t>
            </a:r>
            <a:r>
              <a:rPr lang="en-US" sz="2400" dirty="0" err="1" smtClean="0"/>
              <a:t>WiFi</a:t>
            </a:r>
            <a:r>
              <a:rPr lang="en-US" sz="2400" dirty="0" smtClean="0"/>
              <a:t>, mmWave systems, massive MIMO, and </a:t>
            </a:r>
            <a:r>
              <a:rPr lang="en-US" sz="2400" dirty="0" err="1" smtClean="0"/>
              <a:t>IoT</a:t>
            </a:r>
            <a:r>
              <a:rPr lang="en-US" sz="2400" dirty="0" smtClean="0"/>
              <a:t> connectivity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Standards and spectral allocation heavily impact the evolution of wireless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7848600" cy="1143000"/>
          </a:xfrm>
        </p:spPr>
        <p:txBody>
          <a:bodyPr/>
          <a:lstStyle/>
          <a:p>
            <a:r>
              <a:rPr lang="en-US" dirty="0" smtClean="0"/>
              <a:t>Backup Slides: </a:t>
            </a:r>
            <a:br>
              <a:rPr lang="en-US" dirty="0" smtClean="0"/>
            </a:br>
            <a:r>
              <a:rPr lang="en-US" dirty="0" smtClean="0"/>
              <a:t>Emerging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Rethinking “Cells” in Cellular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4336868"/>
            <a:ext cx="8943975" cy="259733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500" dirty="0" smtClean="0"/>
              <a:t>Traditional cellular design “interference-limited”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000" dirty="0" smtClean="0"/>
              <a:t>MIMO/multiuser detection can remove interference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000" dirty="0" smtClean="0"/>
              <a:t>Cooperating BSs form a MIMO array: what is a cell?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000" dirty="0" smtClean="0"/>
              <a:t>Relays change cell shape and boundaries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000" dirty="0" smtClean="0"/>
              <a:t>Distributed antennas move BS towards cell boundary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000" dirty="0" smtClean="0"/>
              <a:t>Small cells create a cell within a cell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Mobile cooperation via relays, virtual MIMO, network coding.</a:t>
            </a:r>
          </a:p>
        </p:txBody>
      </p:sp>
      <p:grpSp>
        <p:nvGrpSpPr>
          <p:cNvPr id="2" name="Group 161"/>
          <p:cNvGrpSpPr>
            <a:grpSpLocks/>
          </p:cNvGrpSpPr>
          <p:nvPr/>
        </p:nvGrpSpPr>
        <p:grpSpPr bwMode="auto">
          <a:xfrm>
            <a:off x="2644125" y="1763966"/>
            <a:ext cx="230706" cy="286916"/>
            <a:chOff x="4131511" y="2844436"/>
            <a:chExt cx="200025" cy="241664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66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67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64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65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62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63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19461" name="Freeform 4"/>
          <p:cNvSpPr>
            <a:spLocks/>
          </p:cNvSpPr>
          <p:nvPr/>
        </p:nvSpPr>
        <p:spPr bwMode="auto">
          <a:xfrm>
            <a:off x="1978626" y="1419666"/>
            <a:ext cx="1583886" cy="975517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2" name="Freeform 5"/>
          <p:cNvSpPr>
            <a:spLocks/>
          </p:cNvSpPr>
          <p:nvPr/>
        </p:nvSpPr>
        <p:spPr bwMode="auto">
          <a:xfrm>
            <a:off x="3165433" y="1904237"/>
            <a:ext cx="1586104" cy="981894"/>
          </a:xfrm>
          <a:custGeom>
            <a:avLst/>
            <a:gdLst>
              <a:gd name="T0" fmla="*/ 2147483647 w 614"/>
              <a:gd name="T1" fmla="*/ 2147483647 h 532"/>
              <a:gd name="T2" fmla="*/ 0 w 614"/>
              <a:gd name="T3" fmla="*/ 2147483647 h 532"/>
              <a:gd name="T4" fmla="*/ 2147483647 w 614"/>
              <a:gd name="T5" fmla="*/ 0 h 532"/>
              <a:gd name="T6" fmla="*/ 2147483647 w 614"/>
              <a:gd name="T7" fmla="*/ 0 h 532"/>
              <a:gd name="T8" fmla="*/ 2147483647 w 614"/>
              <a:gd name="T9" fmla="*/ 2147483647 h 532"/>
              <a:gd name="T10" fmla="*/ 2147483647 w 614"/>
              <a:gd name="T11" fmla="*/ 2147483647 h 532"/>
              <a:gd name="T12" fmla="*/ 2147483647 w 614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2"/>
              <a:gd name="T23" fmla="*/ 614 w 614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3" name="Freeform 6"/>
          <p:cNvSpPr>
            <a:spLocks/>
          </p:cNvSpPr>
          <p:nvPr/>
        </p:nvSpPr>
        <p:spPr bwMode="auto">
          <a:xfrm>
            <a:off x="3165433" y="2886131"/>
            <a:ext cx="1586104" cy="973393"/>
          </a:xfrm>
          <a:custGeom>
            <a:avLst/>
            <a:gdLst>
              <a:gd name="T0" fmla="*/ 2147483647 w 614"/>
              <a:gd name="T1" fmla="*/ 2147483647 h 531"/>
              <a:gd name="T2" fmla="*/ 0 w 614"/>
              <a:gd name="T3" fmla="*/ 2147483647 h 531"/>
              <a:gd name="T4" fmla="*/ 2147483647 w 614"/>
              <a:gd name="T5" fmla="*/ 0 h 531"/>
              <a:gd name="T6" fmla="*/ 2147483647 w 614"/>
              <a:gd name="T7" fmla="*/ 0 h 531"/>
              <a:gd name="T8" fmla="*/ 2147483647 w 614"/>
              <a:gd name="T9" fmla="*/ 2147483647 h 531"/>
              <a:gd name="T10" fmla="*/ 2147483647 w 614"/>
              <a:gd name="T11" fmla="*/ 2147483647 h 531"/>
              <a:gd name="T12" fmla="*/ 2147483647 w 614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1"/>
              <a:gd name="T23" fmla="*/ 614 w 614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4" name="Freeform 7"/>
          <p:cNvSpPr>
            <a:spLocks/>
          </p:cNvSpPr>
          <p:nvPr/>
        </p:nvSpPr>
        <p:spPr bwMode="auto">
          <a:xfrm>
            <a:off x="796258" y="1904237"/>
            <a:ext cx="1579450" cy="981894"/>
          </a:xfrm>
          <a:custGeom>
            <a:avLst/>
            <a:gdLst>
              <a:gd name="T0" fmla="*/ 2147483647 w 613"/>
              <a:gd name="T1" fmla="*/ 2147483647 h 532"/>
              <a:gd name="T2" fmla="*/ 0 w 613"/>
              <a:gd name="T3" fmla="*/ 2147483647 h 532"/>
              <a:gd name="T4" fmla="*/ 2147483647 w 613"/>
              <a:gd name="T5" fmla="*/ 0 h 532"/>
              <a:gd name="T6" fmla="*/ 2147483647 w 613"/>
              <a:gd name="T7" fmla="*/ 0 h 532"/>
              <a:gd name="T8" fmla="*/ 2147483647 w 613"/>
              <a:gd name="T9" fmla="*/ 2147483647 h 532"/>
              <a:gd name="T10" fmla="*/ 2147483647 w 613"/>
              <a:gd name="T11" fmla="*/ 2147483647 h 532"/>
              <a:gd name="T12" fmla="*/ 2147483647 w 613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2"/>
              <a:gd name="T23" fmla="*/ 613 w 613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5" name="Freeform 8"/>
          <p:cNvSpPr>
            <a:spLocks/>
          </p:cNvSpPr>
          <p:nvPr/>
        </p:nvSpPr>
        <p:spPr bwMode="auto">
          <a:xfrm>
            <a:off x="796258" y="2886131"/>
            <a:ext cx="1579450" cy="97339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6" name="Freeform 9"/>
          <p:cNvSpPr>
            <a:spLocks/>
          </p:cNvSpPr>
          <p:nvPr/>
        </p:nvSpPr>
        <p:spPr bwMode="auto">
          <a:xfrm>
            <a:off x="1978626" y="3366451"/>
            <a:ext cx="1583886" cy="981894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7" name="Freeform 10"/>
          <p:cNvSpPr>
            <a:spLocks/>
          </p:cNvSpPr>
          <p:nvPr/>
        </p:nvSpPr>
        <p:spPr bwMode="auto">
          <a:xfrm>
            <a:off x="1978626" y="2395183"/>
            <a:ext cx="1583886" cy="97764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8" name="Freeform 11"/>
          <p:cNvSpPr>
            <a:spLocks/>
          </p:cNvSpPr>
          <p:nvPr/>
        </p:nvSpPr>
        <p:spPr bwMode="auto">
          <a:xfrm>
            <a:off x="3419572" y="3228305"/>
            <a:ext cx="422449" cy="428794"/>
          </a:xfrm>
          <a:custGeom>
            <a:avLst/>
            <a:gdLst>
              <a:gd name="T0" fmla="*/ 2147483647 w 246"/>
              <a:gd name="T1" fmla="*/ 2147483647 h 295"/>
              <a:gd name="T2" fmla="*/ 2147483647 w 246"/>
              <a:gd name="T3" fmla="*/ 2147483647 h 295"/>
              <a:gd name="T4" fmla="*/ 2147483647 w 246"/>
              <a:gd name="T5" fmla="*/ 2147483647 h 295"/>
              <a:gd name="T6" fmla="*/ 2147483647 w 246"/>
              <a:gd name="T7" fmla="*/ 2147483647 h 295"/>
              <a:gd name="T8" fmla="*/ 2147483647 w 246"/>
              <a:gd name="T9" fmla="*/ 2147483647 h 295"/>
              <a:gd name="T10" fmla="*/ 2147483647 w 246"/>
              <a:gd name="T11" fmla="*/ 0 h 295"/>
              <a:gd name="T12" fmla="*/ 0 w 246"/>
              <a:gd name="T13" fmla="*/ 2147483647 h 295"/>
              <a:gd name="T14" fmla="*/ 2147483647 w 246"/>
              <a:gd name="T15" fmla="*/ 2147483647 h 295"/>
              <a:gd name="T16" fmla="*/ 2147483647 w 246"/>
              <a:gd name="T17" fmla="*/ 2147483647 h 295"/>
              <a:gd name="T18" fmla="*/ 2147483647 w 246"/>
              <a:gd name="T19" fmla="*/ 2147483647 h 295"/>
              <a:gd name="T20" fmla="*/ 2147483647 w 246"/>
              <a:gd name="T21" fmla="*/ 2147483647 h 295"/>
              <a:gd name="T22" fmla="*/ 2147483647 w 246"/>
              <a:gd name="T23" fmla="*/ 2147483647 h 295"/>
              <a:gd name="T24" fmla="*/ 2147483647 w 246"/>
              <a:gd name="T25" fmla="*/ 2147483647 h 295"/>
              <a:gd name="T26" fmla="*/ 2147483647 w 246"/>
              <a:gd name="T27" fmla="*/ 2147483647 h 295"/>
              <a:gd name="T28" fmla="*/ 2147483647 w 246"/>
              <a:gd name="T29" fmla="*/ 2147483647 h 295"/>
              <a:gd name="T30" fmla="*/ 2147483647 w 246"/>
              <a:gd name="T31" fmla="*/ 2147483647 h 295"/>
              <a:gd name="T32" fmla="*/ 2147483647 w 246"/>
              <a:gd name="T33" fmla="*/ 2147483647 h 295"/>
              <a:gd name="T34" fmla="*/ 2147483647 w 246"/>
              <a:gd name="T35" fmla="*/ 2147483647 h 295"/>
              <a:gd name="T36" fmla="*/ 2147483647 w 246"/>
              <a:gd name="T37" fmla="*/ 2147483647 h 295"/>
              <a:gd name="T38" fmla="*/ 2147483647 w 246"/>
              <a:gd name="T39" fmla="*/ 2147483647 h 295"/>
              <a:gd name="T40" fmla="*/ 2147483647 w 246"/>
              <a:gd name="T41" fmla="*/ 2147483647 h 295"/>
              <a:gd name="T42" fmla="*/ 2147483647 w 246"/>
              <a:gd name="T43" fmla="*/ 2147483647 h 295"/>
              <a:gd name="T44" fmla="*/ 2147483647 w 246"/>
              <a:gd name="T45" fmla="*/ 2147483647 h 295"/>
              <a:gd name="T46" fmla="*/ 2147483647 w 246"/>
              <a:gd name="T47" fmla="*/ 2147483647 h 295"/>
              <a:gd name="T48" fmla="*/ 2147483647 w 246"/>
              <a:gd name="T49" fmla="*/ 2147483647 h 295"/>
              <a:gd name="T50" fmla="*/ 2147483647 w 246"/>
              <a:gd name="T51" fmla="*/ 2147483647 h 295"/>
              <a:gd name="T52" fmla="*/ 2147483647 w 246"/>
              <a:gd name="T53" fmla="*/ 2147483647 h 295"/>
              <a:gd name="T54" fmla="*/ 2147483647 w 246"/>
              <a:gd name="T55" fmla="*/ 2147483647 h 295"/>
              <a:gd name="T56" fmla="*/ 2147483647 w 246"/>
              <a:gd name="T57" fmla="*/ 2147483647 h 295"/>
              <a:gd name="T58" fmla="*/ 2147483647 w 246"/>
              <a:gd name="T59" fmla="*/ 2147483647 h 295"/>
              <a:gd name="T60" fmla="*/ 2147483647 w 246"/>
              <a:gd name="T61" fmla="*/ 2147483647 h 295"/>
              <a:gd name="T62" fmla="*/ 2147483647 w 246"/>
              <a:gd name="T63" fmla="*/ 2147483647 h 295"/>
              <a:gd name="T64" fmla="*/ 2147483647 w 246"/>
              <a:gd name="T65" fmla="*/ 2147483647 h 295"/>
              <a:gd name="T66" fmla="*/ 2147483647 w 246"/>
              <a:gd name="T67" fmla="*/ 2147483647 h 295"/>
              <a:gd name="T68" fmla="*/ 2147483647 w 246"/>
              <a:gd name="T69" fmla="*/ 2147483647 h 295"/>
              <a:gd name="T70" fmla="*/ 2147483647 w 246"/>
              <a:gd name="T71" fmla="*/ 2147483647 h 295"/>
              <a:gd name="T72" fmla="*/ 2147483647 w 246"/>
              <a:gd name="T73" fmla="*/ 2147483647 h 295"/>
              <a:gd name="T74" fmla="*/ 2147483647 w 246"/>
              <a:gd name="T75" fmla="*/ 2147483647 h 295"/>
              <a:gd name="T76" fmla="*/ 2147483647 w 246"/>
              <a:gd name="T77" fmla="*/ 2147483647 h 295"/>
              <a:gd name="T78" fmla="*/ 2147483647 w 246"/>
              <a:gd name="T79" fmla="*/ 2147483647 h 295"/>
              <a:gd name="T80" fmla="*/ 2147483647 w 246"/>
              <a:gd name="T81" fmla="*/ 2147483647 h 29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6"/>
              <a:gd name="T124" fmla="*/ 0 h 295"/>
              <a:gd name="T125" fmla="*/ 246 w 246"/>
              <a:gd name="T126" fmla="*/ 295 h 29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6" h="295">
                <a:moveTo>
                  <a:pt x="140" y="125"/>
                </a:moveTo>
                <a:lnTo>
                  <a:pt x="155" y="114"/>
                </a:lnTo>
                <a:lnTo>
                  <a:pt x="140" y="50"/>
                </a:lnTo>
                <a:lnTo>
                  <a:pt x="144" y="51"/>
                </a:lnTo>
                <a:lnTo>
                  <a:pt x="132" y="2"/>
                </a:lnTo>
                <a:lnTo>
                  <a:pt x="119" y="0"/>
                </a:lnTo>
                <a:lnTo>
                  <a:pt x="0" y="83"/>
                </a:lnTo>
                <a:lnTo>
                  <a:pt x="27" y="193"/>
                </a:lnTo>
                <a:lnTo>
                  <a:pt x="36" y="197"/>
                </a:lnTo>
                <a:lnTo>
                  <a:pt x="33" y="200"/>
                </a:lnTo>
                <a:lnTo>
                  <a:pt x="33" y="216"/>
                </a:lnTo>
                <a:lnTo>
                  <a:pt x="31" y="217"/>
                </a:lnTo>
                <a:lnTo>
                  <a:pt x="30" y="217"/>
                </a:lnTo>
                <a:lnTo>
                  <a:pt x="30" y="219"/>
                </a:lnTo>
                <a:lnTo>
                  <a:pt x="29" y="222"/>
                </a:lnTo>
                <a:lnTo>
                  <a:pt x="30" y="227"/>
                </a:lnTo>
                <a:lnTo>
                  <a:pt x="32" y="232"/>
                </a:lnTo>
                <a:lnTo>
                  <a:pt x="35" y="235"/>
                </a:lnTo>
                <a:lnTo>
                  <a:pt x="38" y="235"/>
                </a:lnTo>
                <a:lnTo>
                  <a:pt x="39" y="236"/>
                </a:lnTo>
                <a:lnTo>
                  <a:pt x="40" y="235"/>
                </a:lnTo>
                <a:lnTo>
                  <a:pt x="44" y="233"/>
                </a:lnTo>
                <a:lnTo>
                  <a:pt x="44" y="237"/>
                </a:lnTo>
                <a:lnTo>
                  <a:pt x="126" y="294"/>
                </a:lnTo>
                <a:lnTo>
                  <a:pt x="245" y="210"/>
                </a:lnTo>
                <a:lnTo>
                  <a:pt x="245" y="200"/>
                </a:lnTo>
                <a:lnTo>
                  <a:pt x="210" y="176"/>
                </a:lnTo>
                <a:lnTo>
                  <a:pt x="210" y="171"/>
                </a:lnTo>
                <a:lnTo>
                  <a:pt x="164" y="138"/>
                </a:lnTo>
                <a:lnTo>
                  <a:pt x="158" y="143"/>
                </a:lnTo>
                <a:lnTo>
                  <a:pt x="158" y="137"/>
                </a:lnTo>
                <a:lnTo>
                  <a:pt x="157" y="136"/>
                </a:lnTo>
                <a:lnTo>
                  <a:pt x="157" y="133"/>
                </a:lnTo>
                <a:lnTo>
                  <a:pt x="157" y="131"/>
                </a:lnTo>
                <a:lnTo>
                  <a:pt x="156" y="130"/>
                </a:lnTo>
                <a:lnTo>
                  <a:pt x="155" y="129"/>
                </a:lnTo>
                <a:lnTo>
                  <a:pt x="154" y="129"/>
                </a:lnTo>
                <a:lnTo>
                  <a:pt x="150" y="131"/>
                </a:lnTo>
                <a:lnTo>
                  <a:pt x="140" y="1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469" name="Freeform 12"/>
          <p:cNvSpPr>
            <a:spLocks/>
          </p:cNvSpPr>
          <p:nvPr/>
        </p:nvSpPr>
        <p:spPr bwMode="auto">
          <a:xfrm>
            <a:off x="3593569" y="3253809"/>
            <a:ext cx="323876" cy="44632"/>
          </a:xfrm>
          <a:custGeom>
            <a:avLst/>
            <a:gdLst>
              <a:gd name="T0" fmla="*/ 2147483647 w 126"/>
              <a:gd name="T1" fmla="*/ 2147483647 h 26"/>
              <a:gd name="T2" fmla="*/ 2147483647 w 126"/>
              <a:gd name="T3" fmla="*/ 2147483647 h 26"/>
              <a:gd name="T4" fmla="*/ 2147483647 w 126"/>
              <a:gd name="T5" fmla="*/ 2147483647 h 26"/>
              <a:gd name="T6" fmla="*/ 2147483647 w 126"/>
              <a:gd name="T7" fmla="*/ 2147483647 h 26"/>
              <a:gd name="T8" fmla="*/ 2147483647 w 126"/>
              <a:gd name="T9" fmla="*/ 2147483647 h 26"/>
              <a:gd name="T10" fmla="*/ 0 w 126"/>
              <a:gd name="T11" fmla="*/ 0 h 26"/>
              <a:gd name="T12" fmla="*/ 2147483647 w 126"/>
              <a:gd name="T13" fmla="*/ 2147483647 h 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26"/>
              <a:gd name="T23" fmla="*/ 126 w 126"/>
              <a:gd name="T24" fmla="*/ 26 h 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26">
                <a:moveTo>
                  <a:pt x="125" y="25"/>
                </a:moveTo>
                <a:lnTo>
                  <a:pt x="84" y="24"/>
                </a:lnTo>
                <a:lnTo>
                  <a:pt x="98" y="11"/>
                </a:lnTo>
                <a:lnTo>
                  <a:pt x="45" y="10"/>
                </a:lnTo>
                <a:lnTo>
                  <a:pt x="54" y="1"/>
                </a:lnTo>
                <a:lnTo>
                  <a:pt x="0" y="0"/>
                </a:lnTo>
                <a:lnTo>
                  <a:pt x="125" y="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9473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689" y="2514200"/>
            <a:ext cx="525743" cy="2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4" name="Line 42"/>
          <p:cNvSpPr>
            <a:spLocks noChangeShapeType="1"/>
          </p:cNvSpPr>
          <p:nvPr/>
        </p:nvSpPr>
        <p:spPr bwMode="auto">
          <a:xfrm flipH="1">
            <a:off x="2191586" y="2458942"/>
            <a:ext cx="2219" cy="82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1499467" y="3153920"/>
            <a:ext cx="230706" cy="286916"/>
            <a:chOff x="4131511" y="2844436"/>
            <a:chExt cx="200025" cy="241664"/>
          </a:xfrm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5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5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5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5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4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5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697365" y="3715002"/>
            <a:ext cx="230706" cy="286916"/>
            <a:chOff x="4131511" y="2844436"/>
            <a:chExt cx="200025" cy="241664"/>
          </a:xfrm>
        </p:grpSpPr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4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4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4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4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3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4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4" name="Group 106"/>
          <p:cNvGrpSpPr>
            <a:grpSpLocks/>
          </p:cNvGrpSpPr>
          <p:nvPr/>
        </p:nvGrpSpPr>
        <p:grpSpPr bwMode="auto">
          <a:xfrm>
            <a:off x="3868642" y="3230431"/>
            <a:ext cx="230706" cy="286916"/>
            <a:chOff x="4131511" y="2844436"/>
            <a:chExt cx="200025" cy="241664"/>
          </a:xfrm>
        </p:grpSpPr>
        <p:grpSp>
          <p:nvGrpSpPr>
            <p:cNvPr id="15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3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3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3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3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2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3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5" name="Rectangle 104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868642" y="2286793"/>
            <a:ext cx="230706" cy="286916"/>
            <a:chOff x="4131511" y="2844436"/>
            <a:chExt cx="200025" cy="241664"/>
          </a:xfrm>
        </p:grpSpPr>
        <p:grpSp>
          <p:nvGrpSpPr>
            <p:cNvPr id="19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2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2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2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2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1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2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2" name="Group 176"/>
          <p:cNvGrpSpPr>
            <a:grpSpLocks/>
          </p:cNvGrpSpPr>
          <p:nvPr/>
        </p:nvGrpSpPr>
        <p:grpSpPr bwMode="auto">
          <a:xfrm>
            <a:off x="1379678" y="2299545"/>
            <a:ext cx="230706" cy="286916"/>
            <a:chOff x="4131511" y="2844436"/>
            <a:chExt cx="200025" cy="241664"/>
          </a:xfrm>
        </p:grpSpPr>
        <p:grpSp>
          <p:nvGrpSpPr>
            <p:cNvPr id="2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1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1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1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1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0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1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6" name="Group 187"/>
          <p:cNvGrpSpPr>
            <a:grpSpLocks/>
          </p:cNvGrpSpPr>
          <p:nvPr/>
        </p:nvGrpSpPr>
        <p:grpSpPr bwMode="auto">
          <a:xfrm>
            <a:off x="2659654" y="2760737"/>
            <a:ext cx="230706" cy="284792"/>
            <a:chOff x="4131511" y="2844436"/>
            <a:chExt cx="200025" cy="241664"/>
          </a:xfrm>
        </p:grpSpPr>
        <p:grpSp>
          <p:nvGrpSpPr>
            <p:cNvPr id="2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0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0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0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0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49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0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>
              <a:off x="4143051" y="2972482"/>
              <a:ext cx="171175" cy="1136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30" name="Group 147"/>
          <p:cNvGrpSpPr/>
          <p:nvPr/>
        </p:nvGrpSpPr>
        <p:grpSpPr>
          <a:xfrm>
            <a:off x="3071499" y="3189187"/>
            <a:ext cx="527962" cy="337924"/>
            <a:chOff x="4220080" y="3422125"/>
            <a:chExt cx="527962" cy="337924"/>
          </a:xfrm>
        </p:grpSpPr>
        <p:pic>
          <p:nvPicPr>
            <p:cNvPr id="1947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482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9483" name="Line 42"/>
          <p:cNvSpPr>
            <a:spLocks noChangeShapeType="1"/>
          </p:cNvSpPr>
          <p:nvPr/>
        </p:nvSpPr>
        <p:spPr bwMode="auto">
          <a:xfrm flipH="1">
            <a:off x="2120599" y="2458942"/>
            <a:ext cx="2219" cy="82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9485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088" y="3158170"/>
            <a:ext cx="525743" cy="2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86" name="Line 15"/>
          <p:cNvSpPr>
            <a:spLocks noChangeShapeType="1"/>
          </p:cNvSpPr>
          <p:nvPr/>
        </p:nvSpPr>
        <p:spPr bwMode="auto">
          <a:xfrm flipH="1">
            <a:off x="2686274" y="3090161"/>
            <a:ext cx="2218" cy="850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1" name="Group 115"/>
          <p:cNvGrpSpPr/>
          <p:nvPr/>
        </p:nvGrpSpPr>
        <p:grpSpPr>
          <a:xfrm>
            <a:off x="4070797" y="1982859"/>
            <a:ext cx="1242971" cy="677541"/>
            <a:chOff x="1720640" y="2349688"/>
            <a:chExt cx="889509" cy="506094"/>
          </a:xfrm>
        </p:grpSpPr>
        <p:grpSp>
          <p:nvGrpSpPr>
            <p:cNvPr id="32" name="Group 113"/>
            <p:cNvGrpSpPr/>
            <p:nvPr/>
          </p:nvGrpSpPr>
          <p:grpSpPr>
            <a:xfrm>
              <a:off x="1720640" y="2384705"/>
              <a:ext cx="441403" cy="471077"/>
              <a:chOff x="396797" y="4446346"/>
              <a:chExt cx="441403" cy="47107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96797" y="4446346"/>
                <a:ext cx="441403" cy="471077"/>
              </a:xfrm>
              <a:prstGeom prst="ellipse">
                <a:avLst/>
              </a:prstGeom>
              <a:noFill/>
              <a:ln w="28575">
                <a:solidFill>
                  <a:srgbClr val="99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 flipH="1">
                <a:off x="568323" y="4648200"/>
                <a:ext cx="117475" cy="103974"/>
              </a:xfrm>
              <a:prstGeom prst="rect">
                <a:avLst/>
              </a:prstGeom>
              <a:solidFill>
                <a:srgbClr val="99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 rot="5400000">
                <a:off x="566928" y="4618195"/>
                <a:ext cx="110122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2133848" y="2349688"/>
              <a:ext cx="476301" cy="436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Small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Cell</a:t>
              </a:r>
            </a:p>
          </p:txBody>
        </p:sp>
      </p:grpSp>
      <p:grpSp>
        <p:nvGrpSpPr>
          <p:cNvPr id="33" name="Group 136"/>
          <p:cNvGrpSpPr/>
          <p:nvPr/>
        </p:nvGrpSpPr>
        <p:grpSpPr>
          <a:xfrm>
            <a:off x="3265482" y="2243412"/>
            <a:ext cx="821002" cy="597735"/>
            <a:chOff x="3375186" y="2321860"/>
            <a:chExt cx="587533" cy="446478"/>
          </a:xfrm>
        </p:grpSpPr>
        <p:grpSp>
          <p:nvGrpSpPr>
            <p:cNvPr id="34" name="Group 132"/>
            <p:cNvGrpSpPr/>
            <p:nvPr/>
          </p:nvGrpSpPr>
          <p:grpSpPr>
            <a:xfrm>
              <a:off x="3375186" y="2321860"/>
              <a:ext cx="587533" cy="446478"/>
              <a:chOff x="3397131" y="2321860"/>
              <a:chExt cx="587533" cy="446478"/>
            </a:xfrm>
          </p:grpSpPr>
          <p:sp>
            <p:nvSpPr>
              <p:cNvPr id="123" name="Rectangle 122"/>
              <p:cNvSpPr/>
              <p:nvPr/>
            </p:nvSpPr>
            <p:spPr bwMode="auto">
              <a:xfrm>
                <a:off x="3557847" y="2434538"/>
                <a:ext cx="103078" cy="6482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grpSp>
            <p:nvGrpSpPr>
              <p:cNvPr id="35" name="Group 131"/>
              <p:cNvGrpSpPr/>
              <p:nvPr/>
            </p:nvGrpSpPr>
            <p:grpSpPr>
              <a:xfrm>
                <a:off x="3397131" y="2321860"/>
                <a:ext cx="587533" cy="446478"/>
                <a:chOff x="3397131" y="2321860"/>
                <a:chExt cx="587533" cy="446478"/>
              </a:xfrm>
            </p:grpSpPr>
            <p:grpSp>
              <p:nvGrpSpPr>
                <p:cNvPr id="36" name="Group 31"/>
                <p:cNvGrpSpPr>
                  <a:grpSpLocks/>
                </p:cNvGrpSpPr>
                <p:nvPr/>
              </p:nvGrpSpPr>
              <p:grpSpPr bwMode="auto">
                <a:xfrm>
                  <a:off x="3579888" y="2321860"/>
                  <a:ext cx="55023" cy="106995"/>
                  <a:chOff x="5127" y="3283"/>
                  <a:chExt cx="54" cy="85"/>
                </a:xfrm>
                <a:solidFill>
                  <a:srgbClr val="7030A0"/>
                </a:solidFill>
              </p:grpSpPr>
              <p:sp>
                <p:nvSpPr>
                  <p:cNvPr id="126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53" y="3323"/>
                    <a:ext cx="2" cy="45"/>
                  </a:xfrm>
                  <a:prstGeom prst="line">
                    <a:avLst/>
                  </a:prstGeom>
                  <a:grpFill/>
                  <a:ln w="12700">
                    <a:solidFill>
                      <a:srgbClr val="7030A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AutoShape 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127" y="3283"/>
                    <a:ext cx="54" cy="63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 w="12700">
                    <a:solidFill>
                      <a:srgbClr val="7030A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1" name="TextBox 130"/>
                <p:cNvSpPr txBox="1"/>
                <p:nvPr/>
              </p:nvSpPr>
              <p:spPr>
                <a:xfrm>
                  <a:off x="3397131" y="2460561"/>
                  <a:ext cx="5875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Garamond"/>
                      <a:ea typeface="+mn-ea"/>
                      <a:cs typeface="+mn-cs"/>
                    </a:rPr>
                    <a:t>Relay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36" name="Straight Connector 135"/>
            <p:cNvCxnSpPr>
              <a:stCxn id="128" idx="4"/>
              <a:endCxn id="19524" idx="2"/>
            </p:cNvCxnSpPr>
            <p:nvPr/>
          </p:nvCxnSpPr>
          <p:spPr>
            <a:xfrm rot="16200000" flipH="1">
              <a:off x="3698898" y="2235928"/>
              <a:ext cx="21054" cy="192919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61"/>
          <p:cNvGrpSpPr/>
          <p:nvPr/>
        </p:nvGrpSpPr>
        <p:grpSpPr>
          <a:xfrm>
            <a:off x="3493721" y="3022613"/>
            <a:ext cx="1212537" cy="769648"/>
            <a:chOff x="4499565" y="3218558"/>
            <a:chExt cx="1212537" cy="769648"/>
          </a:xfrm>
        </p:grpSpPr>
        <p:grpSp>
          <p:nvGrpSpPr>
            <p:cNvPr id="38" name="Group 141"/>
            <p:cNvGrpSpPr/>
            <p:nvPr/>
          </p:nvGrpSpPr>
          <p:grpSpPr>
            <a:xfrm>
              <a:off x="5235687" y="3218558"/>
              <a:ext cx="144038" cy="237685"/>
              <a:chOff x="6989724" y="2896505"/>
              <a:chExt cx="144038" cy="237685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7020922" y="2896505"/>
                <a:ext cx="76892" cy="143241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9" name="TextBox 138"/>
            <p:cNvSpPr txBox="1"/>
            <p:nvPr/>
          </p:nvSpPr>
          <p:spPr>
            <a:xfrm>
              <a:off x="5223891" y="3467560"/>
              <a:ext cx="488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DAS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grpSp>
          <p:nvGrpSpPr>
            <p:cNvPr id="40" name="Group 142"/>
            <p:cNvGrpSpPr/>
            <p:nvPr/>
          </p:nvGrpSpPr>
          <p:grpSpPr>
            <a:xfrm>
              <a:off x="5175302" y="3750521"/>
              <a:ext cx="144038" cy="237685"/>
              <a:chOff x="6989724" y="2896505"/>
              <a:chExt cx="144038" cy="237685"/>
            </a:xfrm>
          </p:grpSpPr>
          <p:sp>
            <p:nvSpPr>
              <p:cNvPr id="144" name="Rectangle 143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grpSp>
            <p:nvGrpSpPr>
              <p:cNvPr id="41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oup 148"/>
            <p:cNvGrpSpPr/>
            <p:nvPr/>
          </p:nvGrpSpPr>
          <p:grpSpPr>
            <a:xfrm>
              <a:off x="4499565" y="3488853"/>
              <a:ext cx="144038" cy="237685"/>
              <a:chOff x="6989724" y="2896505"/>
              <a:chExt cx="144038" cy="237685"/>
            </a:xfrm>
          </p:grpSpPr>
          <p:sp>
            <p:nvSpPr>
              <p:cNvPr id="150" name="Rectangle 149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grpSp>
            <p:nvGrpSpPr>
              <p:cNvPr id="43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54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096372" y="3456317"/>
              <a:ext cx="205998" cy="162280"/>
            </a:xfrm>
            <a:custGeom>
              <a:avLst/>
              <a:gdLst>
                <a:gd name="connsiteX0" fmla="*/ 228121 w 228121"/>
                <a:gd name="connsiteY0" fmla="*/ 0 h 168694"/>
                <a:gd name="connsiteX1" fmla="*/ 136106 w 228121"/>
                <a:gd name="connsiteY1" fmla="*/ 51758 h 168694"/>
                <a:gd name="connsiteX2" fmla="*/ 136106 w 228121"/>
                <a:gd name="connsiteY2" fmla="*/ 51758 h 168694"/>
                <a:gd name="connsiteX3" fmla="*/ 101600 w 228121"/>
                <a:gd name="connsiteY3" fmla="*/ 115019 h 168694"/>
                <a:gd name="connsiteX4" fmla="*/ 15336 w 228121"/>
                <a:gd name="connsiteY4" fmla="*/ 161026 h 168694"/>
                <a:gd name="connsiteX5" fmla="*/ 9585 w 228121"/>
                <a:gd name="connsiteY5" fmla="*/ 161026 h 1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1" h="168694">
                  <a:moveTo>
                    <a:pt x="228121" y="0"/>
                  </a:moveTo>
                  <a:lnTo>
                    <a:pt x="136106" y="51758"/>
                  </a:lnTo>
                  <a:lnTo>
                    <a:pt x="136106" y="51758"/>
                  </a:lnTo>
                  <a:cubicBezTo>
                    <a:pt x="130355" y="62302"/>
                    <a:pt x="121728" y="96808"/>
                    <a:pt x="101600" y="115019"/>
                  </a:cubicBezTo>
                  <a:cubicBezTo>
                    <a:pt x="81472" y="133230"/>
                    <a:pt x="30672" y="153358"/>
                    <a:pt x="15336" y="161026"/>
                  </a:cubicBezTo>
                  <a:cubicBezTo>
                    <a:pt x="0" y="168694"/>
                    <a:pt x="4792" y="164860"/>
                    <a:pt x="9585" y="161026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4992364" y="3726938"/>
              <a:ext cx="169012" cy="203682"/>
            </a:xfrm>
            <a:custGeom>
              <a:avLst/>
              <a:gdLst>
                <a:gd name="connsiteX0" fmla="*/ 0 w 169012"/>
                <a:gd name="connsiteY0" fmla="*/ 0 h 203682"/>
                <a:gd name="connsiteX1" fmla="*/ 69338 w 169012"/>
                <a:gd name="connsiteY1" fmla="*/ 34670 h 203682"/>
                <a:gd name="connsiteX2" fmla="*/ 95340 w 169012"/>
                <a:gd name="connsiteY2" fmla="*/ 125676 h 203682"/>
                <a:gd name="connsiteX3" fmla="*/ 169012 w 169012"/>
                <a:gd name="connsiteY3" fmla="*/ 203682 h 2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12" h="203682">
                  <a:moveTo>
                    <a:pt x="0" y="0"/>
                  </a:moveTo>
                  <a:cubicBezTo>
                    <a:pt x="26724" y="6862"/>
                    <a:pt x="53448" y="13724"/>
                    <a:pt x="69338" y="34670"/>
                  </a:cubicBezTo>
                  <a:cubicBezTo>
                    <a:pt x="85228" y="55616"/>
                    <a:pt x="78728" y="97507"/>
                    <a:pt x="95340" y="125676"/>
                  </a:cubicBezTo>
                  <a:cubicBezTo>
                    <a:pt x="111952" y="153845"/>
                    <a:pt x="140482" y="178763"/>
                    <a:pt x="169012" y="203682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4654339" y="3626542"/>
              <a:ext cx="225350" cy="65727"/>
            </a:xfrm>
            <a:custGeom>
              <a:avLst/>
              <a:gdLst>
                <a:gd name="connsiteX0" fmla="*/ 0 w 225350"/>
                <a:gd name="connsiteY0" fmla="*/ 65727 h 65727"/>
                <a:gd name="connsiteX1" fmla="*/ 69339 w 225350"/>
                <a:gd name="connsiteY1" fmla="*/ 5056 h 65727"/>
                <a:gd name="connsiteX2" fmla="*/ 225350 w 225350"/>
                <a:gd name="connsiteY2" fmla="*/ 35392 h 6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50" h="65727">
                  <a:moveTo>
                    <a:pt x="0" y="65727"/>
                  </a:moveTo>
                  <a:cubicBezTo>
                    <a:pt x="15890" y="37919"/>
                    <a:pt x="31781" y="10112"/>
                    <a:pt x="69339" y="5056"/>
                  </a:cubicBezTo>
                  <a:cubicBezTo>
                    <a:pt x="106897" y="0"/>
                    <a:pt x="166123" y="17696"/>
                    <a:pt x="225350" y="35392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44" name="Group 173"/>
          <p:cNvGrpSpPr/>
          <p:nvPr/>
        </p:nvGrpSpPr>
        <p:grpSpPr>
          <a:xfrm>
            <a:off x="1102387" y="1809398"/>
            <a:ext cx="2166166" cy="1923406"/>
            <a:chOff x="2108231" y="2027921"/>
            <a:chExt cx="2166166" cy="1923406"/>
          </a:xfrm>
        </p:grpSpPr>
        <p:grpSp>
          <p:nvGrpSpPr>
            <p:cNvPr id="45" name="Group 156"/>
            <p:cNvGrpSpPr>
              <a:grpSpLocks/>
            </p:cNvGrpSpPr>
            <p:nvPr/>
          </p:nvGrpSpPr>
          <p:grpSpPr bwMode="auto">
            <a:xfrm>
              <a:off x="2600700" y="2034296"/>
              <a:ext cx="1118037" cy="1275187"/>
              <a:chOff x="3495880" y="2020056"/>
              <a:chExt cx="800100" cy="951744"/>
            </a:xfrm>
          </p:grpSpPr>
          <p:sp>
            <p:nvSpPr>
              <p:cNvPr id="19555" name="Line 43"/>
              <p:cNvSpPr>
                <a:spLocks noChangeShapeType="1"/>
              </p:cNvSpPr>
              <p:nvPr/>
            </p:nvSpPr>
            <p:spPr bwMode="auto">
              <a:xfrm>
                <a:off x="3495880" y="2391531"/>
                <a:ext cx="390525" cy="10160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56" name="Line 44"/>
              <p:cNvSpPr>
                <a:spLocks noChangeShapeType="1"/>
              </p:cNvSpPr>
              <p:nvPr/>
            </p:nvSpPr>
            <p:spPr bwMode="auto">
              <a:xfrm flipV="1">
                <a:off x="3946730" y="2020056"/>
                <a:ext cx="349250" cy="45085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557" name="Line 45"/>
              <p:cNvSpPr>
                <a:spLocks noChangeShapeType="1"/>
              </p:cNvSpPr>
              <p:nvPr/>
            </p:nvSpPr>
            <p:spPr bwMode="auto">
              <a:xfrm flipH="1">
                <a:off x="3558747" y="2509006"/>
                <a:ext cx="392746" cy="462794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167"/>
            <p:cNvGrpSpPr/>
            <p:nvPr/>
          </p:nvGrpSpPr>
          <p:grpSpPr>
            <a:xfrm>
              <a:off x="2108231" y="2027921"/>
              <a:ext cx="2166166" cy="1923406"/>
              <a:chOff x="2108231" y="2027921"/>
              <a:chExt cx="2166166" cy="1923406"/>
            </a:xfrm>
          </p:grpSpPr>
          <p:grpSp>
            <p:nvGrpSpPr>
              <p:cNvPr id="47" name="Group 127"/>
              <p:cNvGrpSpPr>
                <a:grpSpLocks/>
              </p:cNvGrpSpPr>
              <p:nvPr/>
            </p:nvGrpSpPr>
            <p:grpSpPr bwMode="auto">
              <a:xfrm>
                <a:off x="2108231" y="2027921"/>
                <a:ext cx="1992059" cy="1923406"/>
                <a:chOff x="3186288" y="1771861"/>
                <a:chExt cx="1425575" cy="1436028"/>
              </a:xfrm>
            </p:grpSpPr>
            <p:sp>
              <p:nvSpPr>
                <p:cNvPr id="19493" name="Oval 47"/>
                <p:cNvSpPr>
                  <a:spLocks noChangeArrowheads="1"/>
                </p:cNvSpPr>
                <p:nvPr/>
              </p:nvSpPr>
              <p:spPr bwMode="auto">
                <a:xfrm rot="-1262261">
                  <a:off x="3186288" y="1771861"/>
                  <a:ext cx="1425575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94" name="Oval 47"/>
                <p:cNvSpPr>
                  <a:spLocks noChangeArrowheads="1"/>
                </p:cNvSpPr>
                <p:nvPr/>
              </p:nvSpPr>
              <p:spPr bwMode="auto">
                <a:xfrm rot="-6403564">
                  <a:off x="2905231" y="2428158"/>
                  <a:ext cx="1204832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3552726" y="2263507"/>
                <a:ext cx="721671" cy="469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Coop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MIMO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</p:grpSp>
      </p:grpSp>
      <p:grpSp>
        <p:nvGrpSpPr>
          <p:cNvPr id="48" name="Group 174"/>
          <p:cNvGrpSpPr/>
          <p:nvPr/>
        </p:nvGrpSpPr>
        <p:grpSpPr>
          <a:xfrm>
            <a:off x="3176854" y="1839453"/>
            <a:ext cx="527962" cy="337924"/>
            <a:chOff x="4220080" y="3422125"/>
            <a:chExt cx="527962" cy="337924"/>
          </a:xfrm>
        </p:grpSpPr>
        <p:pic>
          <p:nvPicPr>
            <p:cNvPr id="176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8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179"/>
          <p:cNvGrpSpPr/>
          <p:nvPr/>
        </p:nvGrpSpPr>
        <p:grpSpPr>
          <a:xfrm>
            <a:off x="3021141" y="3731201"/>
            <a:ext cx="527962" cy="337924"/>
            <a:chOff x="4220080" y="3422125"/>
            <a:chExt cx="527962" cy="337924"/>
          </a:xfrm>
        </p:grpSpPr>
        <p:pic>
          <p:nvPicPr>
            <p:cNvPr id="18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3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0" name="Group 183"/>
          <p:cNvGrpSpPr/>
          <p:nvPr/>
        </p:nvGrpSpPr>
        <p:grpSpPr>
          <a:xfrm>
            <a:off x="1931150" y="3595366"/>
            <a:ext cx="527962" cy="337924"/>
            <a:chOff x="4220080" y="3422125"/>
            <a:chExt cx="527962" cy="337924"/>
          </a:xfrm>
        </p:grpSpPr>
        <p:pic>
          <p:nvPicPr>
            <p:cNvPr id="185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6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2" name="Group 187"/>
          <p:cNvGrpSpPr/>
          <p:nvPr/>
        </p:nvGrpSpPr>
        <p:grpSpPr>
          <a:xfrm>
            <a:off x="847784" y="3158044"/>
            <a:ext cx="527962" cy="337924"/>
            <a:chOff x="4220080" y="3422125"/>
            <a:chExt cx="527962" cy="337924"/>
          </a:xfrm>
        </p:grpSpPr>
        <p:pic>
          <p:nvPicPr>
            <p:cNvPr id="189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1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5576495" y="1683540"/>
            <a:ext cx="2824812" cy="241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C008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How should cellular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C008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systems be designed for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C008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Capacity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C008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Coverage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C008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Energy efficiency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C008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Low latency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DC0081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53" name="Group 173"/>
          <p:cNvGrpSpPr/>
          <p:nvPr/>
        </p:nvGrpSpPr>
        <p:grpSpPr>
          <a:xfrm>
            <a:off x="2347278" y="2883038"/>
            <a:ext cx="1228725" cy="565150"/>
            <a:chOff x="2560638" y="2593478"/>
            <a:chExt cx="1228725" cy="565150"/>
          </a:xfrm>
        </p:grpSpPr>
        <p:grpSp>
          <p:nvGrpSpPr>
            <p:cNvPr id="54" name="Group 153"/>
            <p:cNvGrpSpPr>
              <a:grpSpLocks/>
            </p:cNvGrpSpPr>
            <p:nvPr/>
          </p:nvGrpSpPr>
          <p:grpSpPr bwMode="auto">
            <a:xfrm>
              <a:off x="2919413" y="2593478"/>
              <a:ext cx="671512" cy="312737"/>
              <a:chOff x="4235670" y="2751894"/>
              <a:chExt cx="671497" cy="312582"/>
            </a:xfrm>
          </p:grpSpPr>
          <p:sp>
            <p:nvSpPr>
              <p:cNvPr id="170" name="Line 37"/>
              <p:cNvSpPr>
                <a:spLocks noChangeShapeType="1"/>
              </p:cNvSpPr>
              <p:nvPr/>
            </p:nvSpPr>
            <p:spPr bwMode="auto">
              <a:xfrm>
                <a:off x="4389654" y="2751894"/>
                <a:ext cx="517513" cy="30464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1" name="Line 37"/>
              <p:cNvSpPr>
                <a:spLocks noChangeShapeType="1"/>
              </p:cNvSpPr>
              <p:nvPr/>
            </p:nvSpPr>
            <p:spPr bwMode="auto">
              <a:xfrm flipH="1">
                <a:off x="4235670" y="2799495"/>
                <a:ext cx="33336" cy="19516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" name="Line 37"/>
              <p:cNvSpPr>
                <a:spLocks noChangeShapeType="1"/>
              </p:cNvSpPr>
              <p:nvPr/>
            </p:nvSpPr>
            <p:spPr bwMode="auto">
              <a:xfrm>
                <a:off x="4270594" y="2947059"/>
                <a:ext cx="560374" cy="1174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73" name="Oval 172"/>
            <p:cNvSpPr/>
            <p:nvPr/>
          </p:nvSpPr>
          <p:spPr bwMode="auto">
            <a:xfrm>
              <a:off x="2560638" y="2817315"/>
              <a:ext cx="1228725" cy="3413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490" name="Group 19489"/>
          <p:cNvGrpSpPr/>
          <p:nvPr/>
        </p:nvGrpSpPr>
        <p:grpSpPr>
          <a:xfrm rot="11329162">
            <a:off x="2341383" y="3608876"/>
            <a:ext cx="377298" cy="244948"/>
            <a:chOff x="8638157" y="2081888"/>
            <a:chExt cx="1572643" cy="516285"/>
          </a:xfrm>
        </p:grpSpPr>
        <p:sp>
          <p:nvSpPr>
            <p:cNvPr id="19488" name="Oval 19487"/>
            <p:cNvSpPr/>
            <p:nvPr/>
          </p:nvSpPr>
          <p:spPr bwMode="auto">
            <a:xfrm>
              <a:off x="8987245" y="2081888"/>
              <a:ext cx="1223555" cy="50457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489" name="Isosceles Triangle 19488"/>
            <p:cNvSpPr/>
            <p:nvPr/>
          </p:nvSpPr>
          <p:spPr bwMode="auto">
            <a:xfrm rot="15902552">
              <a:off x="8758646" y="2020484"/>
              <a:ext cx="457200" cy="698178"/>
            </a:xfrm>
            <a:prstGeom prst="triangl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75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2747" y="-253785"/>
            <a:ext cx="8505912" cy="1664208"/>
          </a:xfrm>
        </p:spPr>
        <p:txBody>
          <a:bodyPr>
            <a:normAutofit/>
          </a:bodyPr>
          <a:lstStyle/>
          <a:p>
            <a:r>
              <a:rPr lang="en-US" dirty="0" smtClean="0"/>
              <a:t>mmWave Massive MIMO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49636"/>
            <a:ext cx="8512424" cy="2784564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err="1"/>
              <a:t>mmWaves</a:t>
            </a:r>
            <a:r>
              <a:rPr lang="en-US" sz="3200" dirty="0"/>
              <a:t> have large </a:t>
            </a:r>
            <a:r>
              <a:rPr lang="en-US" sz="3200" dirty="0" smtClean="0"/>
              <a:t>non-monotonic path loss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Channel model poorly understood</a:t>
            </a:r>
          </a:p>
          <a:p>
            <a:r>
              <a:rPr lang="en-US" sz="3200" dirty="0" smtClean="0"/>
              <a:t>For asymptotically large arrays with channel state information, no attenuation, fading, interference or noise</a:t>
            </a:r>
          </a:p>
          <a:p>
            <a:r>
              <a:rPr lang="en-US" sz="3200" dirty="0" smtClean="0"/>
              <a:t>mmWave antennas </a:t>
            </a:r>
            <a:r>
              <a:rPr lang="en-US" sz="3200" dirty="0"/>
              <a:t>are </a:t>
            </a:r>
            <a:r>
              <a:rPr lang="en-US" sz="3200" dirty="0" smtClean="0"/>
              <a:t>small: perfect for massive MIMO</a:t>
            </a:r>
            <a:endParaRPr lang="en-US" sz="3200" dirty="0"/>
          </a:p>
          <a:p>
            <a:r>
              <a:rPr lang="en-US" sz="3200" dirty="0">
                <a:solidFill>
                  <a:srgbClr val="0033CC"/>
                </a:solidFill>
              </a:rPr>
              <a:t>Bottlenecks: channel estimation and system complexity</a:t>
            </a:r>
          </a:p>
          <a:p>
            <a:r>
              <a:rPr lang="en-US" sz="3200" dirty="0"/>
              <a:t>Non-coherent design holds significant promise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239577" y="1995425"/>
            <a:ext cx="4749189" cy="1745497"/>
            <a:chOff x="1281798" y="103820"/>
            <a:chExt cx="10934374" cy="3414942"/>
          </a:xfrm>
        </p:grpSpPr>
        <p:sp>
          <p:nvSpPr>
            <p:cNvPr id="15" name="TextBox 14"/>
            <p:cNvSpPr txBox="1"/>
            <p:nvPr/>
          </p:nvSpPr>
          <p:spPr>
            <a:xfrm>
              <a:off x="9141099" y="2344685"/>
              <a:ext cx="3075073" cy="114406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Hundreds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 antennas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7990" y="103820"/>
              <a:ext cx="5577368" cy="78277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Dozens of devices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821223" y="551467"/>
              <a:ext cx="1240923" cy="1782028"/>
              <a:chOff x="4710922" y="887252"/>
              <a:chExt cx="930692" cy="1336521"/>
            </a:xfrm>
          </p:grpSpPr>
          <p:pic>
            <p:nvPicPr>
              <p:cNvPr id="18" name="Picture 17" descr="256elements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89190" y="977823"/>
                <a:ext cx="752424" cy="124595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4710922" y="887252"/>
                <a:ext cx="769786" cy="1006031"/>
                <a:chOff x="6964326" y="1600798"/>
                <a:chExt cx="852917" cy="103565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924735">
                  <a:off x="6964326" y="1600798"/>
                  <a:ext cx="852917" cy="1035657"/>
                </a:xfrm>
                <a:prstGeom prst="rect">
                  <a:avLst/>
                </a:prstGeom>
                <a:solidFill>
                  <a:srgbClr val="A8BBC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0000" bIns="90000" rtlCol="0" anchor="t" anchorCtr="0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C5A6A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21" name="Picture 20" descr="Screen Shot 2014-03-26 at 11.27.46 AM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59168">
                  <a:off x="7012543" y="1662684"/>
                  <a:ext cx="756010" cy="9168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134" y="28536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211" y="19197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946" y="2505614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695" y="25056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65" y="14972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378" y="1061594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642" y="312095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782" y="2806069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679" y="198299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641" y="238353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895" y="213990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667" y="1378800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365" y="145455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542" y="291671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607" y="203970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327" y="1204496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698" y="1854567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142" y="988921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18" y="157575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978" y="256149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 rot="21162434">
              <a:off x="1281798" y="700047"/>
              <a:ext cx="8801505" cy="2818715"/>
              <a:chOff x="1054313" y="558521"/>
              <a:chExt cx="7429317" cy="2114036"/>
            </a:xfrm>
          </p:grpSpPr>
          <p:sp>
            <p:nvSpPr>
              <p:cNvPr id="43" name="Flowchart: Delay 42"/>
              <p:cNvSpPr/>
              <p:nvPr/>
            </p:nvSpPr>
            <p:spPr>
              <a:xfrm rot="10503503">
                <a:off x="1054313" y="873205"/>
                <a:ext cx="5992150" cy="1799352"/>
              </a:xfrm>
              <a:prstGeom prst="flowChartDelay">
                <a:avLst/>
              </a:prstGeom>
              <a:solidFill>
                <a:srgbClr val="FFFF66">
                  <a:alpha val="35686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0000" bIns="9000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C5A6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lowchart: Merge 43"/>
              <p:cNvSpPr/>
              <p:nvPr/>
            </p:nvSpPr>
            <p:spPr>
              <a:xfrm rot="15808636">
                <a:off x="6848332" y="727745"/>
                <a:ext cx="1804521" cy="1466074"/>
              </a:xfrm>
              <a:prstGeom prst="flowChartMerge">
                <a:avLst/>
              </a:prstGeom>
              <a:solidFill>
                <a:srgbClr val="FFFF66">
                  <a:alpha val="36863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0000" bIns="9000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C5A6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171" name="Picture 3" descr="C:\Users\Andrea\Documents\Talks\mmwa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4131"/>
            <a:ext cx="3172831" cy="230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468" y="-11812"/>
            <a:ext cx="1374717" cy="205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398337" y="2205733"/>
            <a:ext cx="2303338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ZapfDingbats" pitchFamily="82" charset="2"/>
                <a:ea typeface="+mn-ea"/>
                <a:cs typeface="+mn-cs"/>
                <a:sym typeface="Wingdings"/>
              </a:rPr>
              <a:t>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10s of GHz of Spectrum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ZapfDingbats" pitchFamily="82" charset="2"/>
                <a:ea typeface="+mn-ea"/>
                <a:cs typeface="+mn-cs"/>
                <a:sym typeface="Wingdings"/>
              </a:rPr>
              <a:t>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ZapfDingbats" pitchFamily="82" charset="2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177" y="3777673"/>
            <a:ext cx="2008582" cy="11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4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Course Information</a:t>
            </a:r>
            <a:r>
              <a:rPr lang="en-US" sz="4400" baseline="30000" smtClean="0">
                <a:solidFill>
                  <a:srgbClr val="CC0000"/>
                </a:solidFill>
              </a:rPr>
              <a:t>*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 People</a:t>
            </a:r>
            <a:endParaRPr lang="en-US" sz="2800" i="1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8839200" cy="3886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Instructor: Andrea Goldsmith, Pack 371</a:t>
            </a:r>
            <a:r>
              <a:rPr lang="en-US" sz="2800" dirty="0" smtClean="0">
                <a:solidFill>
                  <a:srgbClr val="0033CC"/>
                </a:solidFill>
              </a:rPr>
              <a:t>, </a:t>
            </a:r>
            <a:r>
              <a:rPr lang="en-US" sz="2800" dirty="0" err="1" smtClean="0">
                <a:hlinkClick r:id="rId2"/>
              </a:rPr>
              <a:t>andrea@ee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33CC"/>
                </a:solidFill>
              </a:rPr>
              <a:t>OHs: </a:t>
            </a:r>
            <a:r>
              <a:rPr lang="en-US" sz="2800" dirty="0" err="1" smtClean="0">
                <a:solidFill>
                  <a:srgbClr val="0033CC"/>
                </a:solidFill>
              </a:rPr>
              <a:t>TTh</a:t>
            </a:r>
            <a:r>
              <a:rPr lang="en-US" sz="2800" dirty="0" smtClean="0">
                <a:solidFill>
                  <a:srgbClr val="0033CC"/>
                </a:solidFill>
              </a:rPr>
              <a:t> immediately after class and by appt.</a:t>
            </a:r>
          </a:p>
          <a:p>
            <a:pPr lvl="4">
              <a:lnSpc>
                <a:spcPct val="30000"/>
              </a:lnSpc>
            </a:pPr>
            <a:endParaRPr lang="en-US" sz="1600" dirty="0" smtClean="0">
              <a:solidFill>
                <a:srgbClr val="00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33CC"/>
                </a:solidFill>
              </a:rPr>
              <a:t>TA: Tom Dean (</a:t>
            </a:r>
            <a:r>
              <a:rPr lang="en-US" sz="2800" dirty="0" smtClean="0">
                <a:solidFill>
                  <a:srgbClr val="0033CC"/>
                </a:solidFill>
                <a:hlinkClick r:id="rId3"/>
              </a:rPr>
              <a:t>trdean@stanford.edu</a:t>
            </a:r>
            <a:r>
              <a:rPr lang="en-US" sz="2800" dirty="0" smtClean="0">
                <a:solidFill>
                  <a:srgbClr val="0033CC"/>
                </a:solidFill>
              </a:rPr>
              <a:t>)</a:t>
            </a:r>
          </a:p>
          <a:p>
            <a:pPr lvl="1">
              <a:lnSpc>
                <a:spcPct val="85000"/>
              </a:lnSpc>
            </a:pPr>
            <a:r>
              <a:rPr lang="en-US" sz="2400" dirty="0" smtClean="0"/>
              <a:t>Discussion section: Wed 4-5 pm (hopefully taped) </a:t>
            </a:r>
          </a:p>
          <a:p>
            <a:pPr lvl="1">
              <a:lnSpc>
                <a:spcPct val="85000"/>
              </a:lnSpc>
            </a:pPr>
            <a:r>
              <a:rPr lang="en-US" sz="2400" dirty="0" smtClean="0"/>
              <a:t>OHs: Wed 5-6pm, </a:t>
            </a:r>
            <a:r>
              <a:rPr lang="en-US" sz="2400" dirty="0" err="1" smtClean="0"/>
              <a:t>Th</a:t>
            </a:r>
            <a:r>
              <a:rPr lang="en-US" sz="2400" dirty="0" smtClean="0"/>
              <a:t> 4-5pm, Fri 11-12pm (</a:t>
            </a:r>
            <a:r>
              <a:rPr lang="en-US" sz="2400" dirty="0" smtClean="0"/>
              <a:t>tentative</a:t>
            </a:r>
            <a:r>
              <a:rPr lang="en-US" sz="2400" dirty="0" smtClean="0"/>
              <a:t>). Emails received during OHs will be responded to during or just after. Email </a:t>
            </a:r>
            <a:r>
              <a:rPr lang="en-US" sz="2400" dirty="0" smtClean="0"/>
              <a:t>questions </a:t>
            </a:r>
            <a:r>
              <a:rPr lang="en-US" sz="2400" dirty="0" smtClean="0"/>
              <a:t>are ideally via Piazza.</a:t>
            </a:r>
          </a:p>
          <a:p>
            <a:pPr lvl="1">
              <a:lnSpc>
                <a:spcPct val="85000"/>
              </a:lnSpc>
            </a:pPr>
            <a:r>
              <a:rPr lang="en-US" sz="2400" dirty="0" smtClean="0"/>
              <a:t>Piazza: </a:t>
            </a:r>
            <a:r>
              <a:rPr lang="en-US" sz="2400" dirty="0" smtClean="0">
                <a:hlinkClick r:id="rId4"/>
              </a:rPr>
              <a:t>https://piazza.com/stanford/win2020/ee359/home</a:t>
            </a:r>
            <a:r>
              <a:rPr lang="en-US" sz="2400" dirty="0" smtClean="0"/>
              <a:t>. A</a:t>
            </a:r>
            <a:r>
              <a:rPr lang="en-US" sz="2400" dirty="0" smtClean="0"/>
              <a:t>ll are registered, will use to poll on OH/discussion times</a:t>
            </a:r>
            <a:endParaRPr lang="en-US" sz="1600" dirty="0" smtClean="0">
              <a:solidFill>
                <a:srgbClr val="0033CC"/>
              </a:solidFill>
              <a:latin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/>
              <a:t>Class Administrator: </a:t>
            </a:r>
            <a:r>
              <a:rPr lang="en-US" sz="2800" dirty="0" smtClean="0">
                <a:solidFill>
                  <a:srgbClr val="0033CC"/>
                </a:solidFill>
              </a:rPr>
              <a:t>Dash Corbett, email: dashiellcorbett@stanford.edu</a:t>
            </a:r>
            <a:r>
              <a:rPr lang="en-US" sz="2800" dirty="0">
                <a:solidFill>
                  <a:srgbClr val="0033CC"/>
                </a:solidFill>
              </a:rPr>
              <a:t>, 365 Packard, 723-2681. </a:t>
            </a:r>
            <a:r>
              <a:rPr lang="en-US" sz="2800" dirty="0" smtClean="0"/>
              <a:t>Homework </a:t>
            </a:r>
            <a:r>
              <a:rPr lang="en-US" sz="2800" dirty="0" err="1" smtClean="0"/>
              <a:t>dropoff</a:t>
            </a:r>
            <a:r>
              <a:rPr lang="en-US" sz="2800" dirty="0" smtClean="0"/>
              <a:t>: Fri by 4 pm.</a:t>
            </a:r>
            <a:endParaRPr lang="en-US" sz="2800" dirty="0" smtClean="0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814512" y="6400800"/>
            <a:ext cx="50434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*See web or handout for more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1143000"/>
          </a:xfrm>
        </p:spPr>
        <p:txBody>
          <a:bodyPr/>
          <a:lstStyle/>
          <a:p>
            <a:r>
              <a:rPr lang="en-US" sz="4000" dirty="0" smtClean="0"/>
              <a:t>Software-Defined Network Architectures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86879" y="2657612"/>
            <a:ext cx="8572500" cy="2443043"/>
          </a:xfrm>
          <a:prstGeom prst="rect">
            <a:avLst/>
          </a:prstGeom>
          <a:noFill/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noFill/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7455" y="2802815"/>
            <a:ext cx="1256424" cy="609600"/>
          </a:xfrm>
          <a:prstGeom prst="roundRect">
            <a:avLst/>
          </a:prstGeom>
          <a:gradFill rotWithShape="1">
            <a:gsLst>
              <a:gs pos="0">
                <a:srgbClr val="0BD0D9">
                  <a:tint val="98000"/>
                  <a:shade val="25000"/>
                  <a:satMod val="250000"/>
                </a:srgbClr>
              </a:gs>
              <a:gs pos="68000">
                <a:srgbClr val="0BD0D9">
                  <a:tint val="86000"/>
                  <a:satMod val="115000"/>
                </a:srgbClr>
              </a:gs>
              <a:gs pos="100000">
                <a:srgbClr val="0BD0D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BD0D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BD0D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Freq.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Allocation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83879" y="2802815"/>
            <a:ext cx="990600" cy="609600"/>
          </a:xfrm>
          <a:prstGeom prst="roundRect">
            <a:avLst/>
          </a:prstGeom>
          <a:gradFill rotWithShape="1">
            <a:gsLst>
              <a:gs pos="0">
                <a:srgbClr val="7CCA62">
                  <a:tint val="98000"/>
                  <a:shade val="25000"/>
                  <a:satMod val="250000"/>
                </a:srgbClr>
              </a:gs>
              <a:gs pos="68000">
                <a:srgbClr val="7CCA62">
                  <a:tint val="86000"/>
                  <a:satMod val="115000"/>
                </a:srgbClr>
              </a:gs>
              <a:gs pos="100000">
                <a:srgbClr val="7CCA62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7CCA62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7CCA62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Power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Control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26879" y="2802815"/>
            <a:ext cx="1143000" cy="609600"/>
          </a:xfrm>
          <a:prstGeom prst="roundRect">
            <a:avLst/>
          </a:prstGeom>
          <a:gradFill rotWithShape="1">
            <a:gsLst>
              <a:gs pos="0">
                <a:srgbClr val="10CF9B">
                  <a:tint val="98000"/>
                  <a:shade val="25000"/>
                  <a:satMod val="250000"/>
                </a:srgbClr>
              </a:gs>
              <a:gs pos="68000">
                <a:srgbClr val="10CF9B">
                  <a:tint val="86000"/>
                  <a:satMod val="115000"/>
                </a:srgbClr>
              </a:gs>
              <a:gs pos="100000">
                <a:srgbClr val="10CF9B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10CF9B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10CF9B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Self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Healing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69879" y="2802815"/>
            <a:ext cx="990600" cy="609600"/>
          </a:xfrm>
          <a:prstGeom prst="roundRect">
            <a:avLst/>
          </a:prstGeom>
          <a:gradFill rotWithShape="1">
            <a:gsLst>
              <a:gs pos="0">
                <a:srgbClr val="009DD9">
                  <a:tint val="98000"/>
                  <a:shade val="25000"/>
                  <a:satMod val="250000"/>
                </a:srgbClr>
              </a:gs>
              <a:gs pos="68000">
                <a:srgbClr val="009DD9">
                  <a:tint val="86000"/>
                  <a:satMod val="115000"/>
                </a:srgbClr>
              </a:gs>
              <a:gs pos="100000">
                <a:srgbClr val="009DD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09DD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ICIC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12879" y="2802815"/>
            <a:ext cx="990600" cy="609600"/>
          </a:xfrm>
          <a:prstGeom prst="roundRect">
            <a:avLst/>
          </a:prstGeom>
          <a:gradFill rotWithShape="1">
            <a:gsLst>
              <a:gs pos="0">
                <a:srgbClr val="A5C249">
                  <a:tint val="98000"/>
                  <a:shade val="25000"/>
                  <a:satMod val="250000"/>
                </a:srgbClr>
              </a:gs>
              <a:gs pos="68000">
                <a:srgbClr val="A5C249">
                  <a:tint val="86000"/>
                  <a:satMod val="115000"/>
                </a:srgbClr>
              </a:gs>
              <a:gs pos="100000">
                <a:srgbClr val="A5C24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A5C24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A5C24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QoS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Opt.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69239" y="2802815"/>
            <a:ext cx="1244600" cy="609600"/>
          </a:xfrm>
          <a:prstGeom prst="roundRect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Threshold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579" y="3133014"/>
            <a:ext cx="101600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ysDash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12" name="Rectangle 11"/>
          <p:cNvSpPr/>
          <p:nvPr/>
        </p:nvSpPr>
        <p:spPr>
          <a:xfrm>
            <a:off x="440879" y="3798906"/>
            <a:ext cx="8128000" cy="952500"/>
          </a:xfrm>
          <a:prstGeom prst="rect">
            <a:avLst/>
          </a:prstGeom>
          <a:gradFill rotWithShape="1">
            <a:gsLst>
              <a:gs pos="0">
                <a:srgbClr val="A5C249">
                  <a:tint val="98000"/>
                  <a:shade val="25000"/>
                  <a:satMod val="250000"/>
                </a:srgbClr>
              </a:gs>
              <a:gs pos="68000">
                <a:srgbClr val="A5C249">
                  <a:tint val="86000"/>
                  <a:satMod val="115000"/>
                </a:srgbClr>
              </a:gs>
              <a:gs pos="100000">
                <a:srgbClr val="A5C24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A5C24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A5C24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UNIFIED CONTROL PLANE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36179" y="3458238"/>
            <a:ext cx="7137400" cy="569268"/>
            <a:chOff x="939800" y="2971800"/>
            <a:chExt cx="7137400" cy="8001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9398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5" name="Straight Arrow Connector 14"/>
            <p:cNvCxnSpPr/>
            <p:nvPr/>
          </p:nvCxnSpPr>
          <p:spPr>
            <a:xfrm>
              <a:off x="20574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6" name="Straight Arrow Connector 15"/>
            <p:cNvCxnSpPr/>
            <p:nvPr/>
          </p:nvCxnSpPr>
          <p:spPr>
            <a:xfrm>
              <a:off x="31750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7" name="Straight Arrow Connector 16"/>
            <p:cNvCxnSpPr/>
            <p:nvPr/>
          </p:nvCxnSpPr>
          <p:spPr>
            <a:xfrm>
              <a:off x="42926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8" name="Straight Arrow Connector 17"/>
            <p:cNvCxnSpPr/>
            <p:nvPr/>
          </p:nvCxnSpPr>
          <p:spPr>
            <a:xfrm>
              <a:off x="54102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9" name="Straight Arrow Connector 18"/>
            <p:cNvCxnSpPr/>
            <p:nvPr/>
          </p:nvCxnSpPr>
          <p:spPr>
            <a:xfrm>
              <a:off x="80772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</p:grpSp>
      <p:cxnSp>
        <p:nvCxnSpPr>
          <p:cNvPr id="20" name="Straight Connector 19"/>
          <p:cNvCxnSpPr/>
          <p:nvPr/>
        </p:nvCxnSpPr>
        <p:spPr>
          <a:xfrm>
            <a:off x="936179" y="4027506"/>
            <a:ext cx="7137400" cy="0"/>
          </a:xfrm>
          <a:prstGeom prst="line">
            <a:avLst/>
          </a:prstGeom>
          <a:noFill/>
          <a:ln w="25400" cap="flat" cmpd="sng" algn="ctr">
            <a:solidFill>
              <a:srgbClr val="0F6FC6"/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cxnSp>
        <p:nvCxnSpPr>
          <p:cNvPr id="21" name="Straight Connector 20"/>
          <p:cNvCxnSpPr/>
          <p:nvPr/>
        </p:nvCxnSpPr>
        <p:spPr>
          <a:xfrm>
            <a:off x="1126679" y="4522806"/>
            <a:ext cx="6692900" cy="0"/>
          </a:xfrm>
          <a:prstGeom prst="line">
            <a:avLst/>
          </a:prstGeom>
          <a:noFill/>
          <a:ln w="25400" cap="flat" cmpd="sng" algn="ctr">
            <a:solidFill>
              <a:srgbClr val="0F6FC6"/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22" name="TextBox 21"/>
          <p:cNvSpPr txBox="1"/>
          <p:nvPr/>
        </p:nvSpPr>
        <p:spPr>
          <a:xfrm>
            <a:off x="5479738" y="3411537"/>
            <a:ext cx="3025305" cy="461661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Optimization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1333" y="1636305"/>
            <a:ext cx="8572500" cy="616046"/>
          </a:xfrm>
          <a:prstGeom prst="rect">
            <a:avLst/>
          </a:prstGeom>
          <a:noFill/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noFill/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1637159"/>
            <a:ext cx="1398716" cy="461665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layer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365179" y="2252352"/>
            <a:ext cx="0" cy="405261"/>
          </a:xfrm>
          <a:prstGeom prst="straightConnector1">
            <a:avLst/>
          </a:prstGeom>
          <a:noFill/>
          <a:ln w="25400" cap="flat" cmpd="sng" algn="ctr">
            <a:solidFill>
              <a:srgbClr val="0F6FC6"/>
            </a:solidFill>
            <a:prstDash val="solid"/>
            <a:headEnd type="arrow"/>
            <a:tailEnd type="arrow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26" name="Rounded Rectangle 25"/>
          <p:cNvSpPr/>
          <p:nvPr/>
        </p:nvSpPr>
        <p:spPr>
          <a:xfrm>
            <a:off x="360697" y="1683696"/>
            <a:ext cx="1244600" cy="509894"/>
          </a:xfrm>
          <a:prstGeom prst="roundRect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Video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808115" y="1689381"/>
            <a:ext cx="1244600" cy="509894"/>
          </a:xfrm>
          <a:prstGeom prst="roundRect">
            <a:avLst/>
          </a:prstGeom>
          <a:solidFill>
            <a:srgbClr val="009DD9">
              <a:lumMod val="60000"/>
              <a:lumOff val="40000"/>
            </a:srgbClr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Security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311831" y="1689381"/>
            <a:ext cx="1244600" cy="509894"/>
          </a:xfrm>
          <a:prstGeom prst="roundRect">
            <a:avLst/>
          </a:prstGeom>
          <a:solidFill>
            <a:srgbClr val="0BD0D9">
              <a:lumMod val="60000"/>
              <a:lumOff val="40000"/>
            </a:srgbClr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Vehicular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Networks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9827" y="2121757"/>
            <a:ext cx="101600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ysDash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30" name="Rounded Rectangle 29"/>
          <p:cNvSpPr/>
          <p:nvPr/>
        </p:nvSpPr>
        <p:spPr>
          <a:xfrm>
            <a:off x="7474813" y="1706063"/>
            <a:ext cx="1244600" cy="509894"/>
          </a:xfrm>
          <a:prstGeom prst="roundRect">
            <a:avLst/>
          </a:prstGeom>
          <a:solidFill>
            <a:srgbClr val="7CCA62"/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Health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708831" y="1695450"/>
            <a:ext cx="1244600" cy="509894"/>
          </a:xfrm>
          <a:prstGeom prst="roundRect">
            <a:avLst/>
          </a:prstGeom>
          <a:solidFill>
            <a:srgbClr val="3F79ED"/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M2M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18629" y="4496214"/>
            <a:ext cx="8572500" cy="2346796"/>
            <a:chOff x="203200" y="4231805"/>
            <a:chExt cx="8572500" cy="2346796"/>
          </a:xfrm>
        </p:grpSpPr>
        <p:grpSp>
          <p:nvGrpSpPr>
            <p:cNvPr id="33" name="Group 32"/>
            <p:cNvGrpSpPr/>
            <p:nvPr/>
          </p:nvGrpSpPr>
          <p:grpSpPr>
            <a:xfrm>
              <a:off x="203200" y="4231805"/>
              <a:ext cx="8572500" cy="2346796"/>
              <a:chOff x="203200" y="4231805"/>
              <a:chExt cx="8572500" cy="234679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03200" y="4967786"/>
                <a:ext cx="8572500" cy="1610815"/>
              </a:xfrm>
              <a:prstGeom prst="rect">
                <a:avLst/>
              </a:prstGeom>
              <a:noFill/>
              <a:ln w="9525" cap="flat" cmpd="sng" algn="ctr">
                <a:solidFill>
                  <a:srgbClr val="0F6FC6">
                    <a:shade val="50000"/>
                    <a:satMod val="103000"/>
                  </a:srgbClr>
                </a:solidFill>
                <a:prstDash val="solid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  <p:txBody>
              <a:bodyPr lIns="91435" tIns="45718" rIns="91435" bIns="4571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dirty="0" smtClean="0">
                  <a:ln>
                    <a:noFill/>
                  </a:ln>
                  <a:noFill/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1136650" y="4267200"/>
                <a:ext cx="0" cy="11430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825750" y="4267200"/>
                <a:ext cx="0" cy="11430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4508500" y="4231805"/>
                <a:ext cx="0" cy="11430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7829550" y="4267200"/>
                <a:ext cx="0" cy="11557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grpSp>
            <p:nvGrpSpPr>
              <p:cNvPr id="40" name="Group 39"/>
              <p:cNvGrpSpPr/>
              <p:nvPr/>
            </p:nvGrpSpPr>
            <p:grpSpPr>
              <a:xfrm>
                <a:off x="444500" y="4964666"/>
                <a:ext cx="8089900" cy="1347235"/>
                <a:chOff x="444500" y="4964666"/>
                <a:chExt cx="8089900" cy="1347235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444500" y="5422900"/>
                  <a:ext cx="1384300" cy="889000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WiFi</a:t>
                  </a: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152650" y="5422900"/>
                  <a:ext cx="1384300" cy="889000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Cellular</a:t>
                  </a: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898900" y="5374806"/>
                  <a:ext cx="1384300" cy="937095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mmWave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7150100" y="5422900"/>
                  <a:ext cx="1384300" cy="889000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Ad-Hoc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Networks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161235" y="4964666"/>
                  <a:ext cx="1355426" cy="4616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35" tIns="45718" rIns="91435" bIns="45718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HW layer</a:t>
                  </a:r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5893807" y="54586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18629" y="4462096"/>
            <a:ext cx="8572500" cy="2342169"/>
            <a:chOff x="9279233" y="2892287"/>
            <a:chExt cx="8572500" cy="2342169"/>
          </a:xfrm>
        </p:grpSpPr>
        <p:grpSp>
          <p:nvGrpSpPr>
            <p:cNvPr id="47" name="Group 46"/>
            <p:cNvGrpSpPr/>
            <p:nvPr/>
          </p:nvGrpSpPr>
          <p:grpSpPr>
            <a:xfrm>
              <a:off x="9279233" y="3613761"/>
              <a:ext cx="8572500" cy="1620695"/>
              <a:chOff x="331076" y="6897212"/>
              <a:chExt cx="8572500" cy="1610815"/>
            </a:xfrm>
          </p:grpSpPr>
          <p:pic>
            <p:nvPicPr>
              <p:cNvPr id="53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3231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90734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02268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7804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75330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893463" y="7768869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9499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06330" y="7737810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43833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46116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1869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405825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873726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441830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44141" y="7758934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953543" y="7758934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331076" y="6897212"/>
                <a:ext cx="8572500" cy="1610815"/>
              </a:xfrm>
              <a:prstGeom prst="rect">
                <a:avLst/>
              </a:prstGeom>
              <a:noFill/>
              <a:ln w="9525" cap="flat" cmpd="sng" algn="ctr">
                <a:solidFill>
                  <a:srgbClr val="0F6FC6">
                    <a:shade val="50000"/>
                    <a:satMod val="103000"/>
                  </a:srgbClr>
                </a:solidFill>
                <a:prstDash val="solid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  <p:txBody>
              <a:bodyPr lIns="91435" tIns="45718" rIns="91435" bIns="4571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dirty="0" smtClean="0">
                  <a:ln>
                    <a:noFill/>
                  </a:ln>
                  <a:noFill/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191949" y="7081583"/>
                <a:ext cx="2971188" cy="458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35" tIns="45718" rIns="91435" bIns="45718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Distributed Antennas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0187283" y="2892287"/>
              <a:ext cx="6634600" cy="731354"/>
              <a:chOff x="9987920" y="2464049"/>
              <a:chExt cx="6634600" cy="1463587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9987920" y="2585542"/>
                <a:ext cx="6350" cy="129507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11683370" y="2647385"/>
                <a:ext cx="0" cy="128025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51" name="Straight Arrow Connector 50"/>
              <p:cNvCxnSpPr/>
              <p:nvPr/>
            </p:nvCxnSpPr>
            <p:spPr>
              <a:xfrm flipH="1">
                <a:off x="14463290" y="2464049"/>
                <a:ext cx="13252" cy="145343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6622520" y="2514709"/>
                <a:ext cx="0" cy="140277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</p:grpSp>
      </p:grpSp>
      <p:sp>
        <p:nvSpPr>
          <p:cNvPr id="71" name="Rectangle 70"/>
          <p:cNvSpPr/>
          <p:nvPr/>
        </p:nvSpPr>
        <p:spPr>
          <a:xfrm>
            <a:off x="218629" y="1683696"/>
            <a:ext cx="8495210" cy="532261"/>
          </a:xfrm>
          <a:prstGeom prst="rect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059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/>
          <a:lstStyle/>
          <a:p>
            <a:r>
              <a:rPr lang="en-US" dirty="0"/>
              <a:t>Ad-Hoc Networks</a:t>
            </a:r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699375" cy="3581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Peer-to-peer communications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backbone infrastructure or centralized control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Routing can be </a:t>
            </a:r>
            <a:r>
              <a:rPr lang="en-US" sz="2800" dirty="0" err="1"/>
              <a:t>multihop</a:t>
            </a:r>
            <a:r>
              <a:rPr lang="en-US" sz="28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Topology is dynamic.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Fully connected with different link SINRs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Open questions</a:t>
            </a:r>
          </a:p>
          <a:p>
            <a:pPr lvl="1">
              <a:lnSpc>
                <a:spcPct val="70000"/>
              </a:lnSpc>
            </a:pPr>
            <a:r>
              <a:rPr lang="en-US" sz="2400" dirty="0"/>
              <a:t>Fundamental </a:t>
            </a:r>
            <a:r>
              <a:rPr lang="en-US" sz="2400" dirty="0" smtClean="0"/>
              <a:t>capacity region</a:t>
            </a:r>
            <a:endParaRPr lang="en-US" sz="2400" dirty="0"/>
          </a:p>
          <a:p>
            <a:pPr lvl="1">
              <a:lnSpc>
                <a:spcPct val="70000"/>
              </a:lnSpc>
            </a:pPr>
            <a:r>
              <a:rPr lang="en-US" sz="2400" dirty="0" smtClean="0"/>
              <a:t>Resource </a:t>
            </a:r>
            <a:r>
              <a:rPr lang="en-US" sz="2400" dirty="0"/>
              <a:t>allocation (power, rate, spectrum, etc.) </a:t>
            </a:r>
            <a:endParaRPr lang="en-US" sz="2400" dirty="0" smtClean="0"/>
          </a:p>
          <a:p>
            <a:pPr lvl="1">
              <a:lnSpc>
                <a:spcPct val="70000"/>
              </a:lnSpc>
            </a:pPr>
            <a:r>
              <a:rPr lang="en-US" sz="2400" dirty="0" smtClean="0"/>
              <a:t>Routing</a:t>
            </a:r>
            <a:endParaRPr lang="en-US" sz="2400" dirty="0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286000" y="1524000"/>
            <a:ext cx="4497388" cy="1828800"/>
            <a:chOff x="1292" y="1054"/>
            <a:chExt cx="3072" cy="1296"/>
          </a:xfrm>
        </p:grpSpPr>
        <p:sp>
          <p:nvSpPr>
            <p:cNvPr id="258051" name="AutoShape 3"/>
            <p:cNvSpPr>
              <a:spLocks noChangeArrowheads="1"/>
            </p:cNvSpPr>
            <p:nvPr/>
          </p:nvSpPr>
          <p:spPr bwMode="auto">
            <a:xfrm>
              <a:off x="1292" y="1582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2" name="AutoShape 4"/>
            <p:cNvSpPr>
              <a:spLocks noChangeArrowheads="1"/>
            </p:cNvSpPr>
            <p:nvPr/>
          </p:nvSpPr>
          <p:spPr bwMode="auto">
            <a:xfrm>
              <a:off x="1340" y="1054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3" name="AutoShape 5"/>
            <p:cNvSpPr>
              <a:spLocks noChangeArrowheads="1"/>
            </p:cNvSpPr>
            <p:nvPr/>
          </p:nvSpPr>
          <p:spPr bwMode="auto">
            <a:xfrm>
              <a:off x="2636" y="215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4" name="AutoShape 6"/>
            <p:cNvSpPr>
              <a:spLocks noChangeArrowheads="1"/>
            </p:cNvSpPr>
            <p:nvPr/>
          </p:nvSpPr>
          <p:spPr bwMode="auto">
            <a:xfrm>
              <a:off x="3692" y="167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5" name="AutoShape 7"/>
            <p:cNvSpPr>
              <a:spLocks noChangeArrowheads="1"/>
            </p:cNvSpPr>
            <p:nvPr/>
          </p:nvSpPr>
          <p:spPr bwMode="auto">
            <a:xfrm>
              <a:off x="2108" y="163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6" name="AutoShape 8"/>
            <p:cNvSpPr>
              <a:spLocks noChangeArrowheads="1"/>
            </p:cNvSpPr>
            <p:nvPr/>
          </p:nvSpPr>
          <p:spPr bwMode="auto">
            <a:xfrm>
              <a:off x="3452" y="119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7" name="AutoShape 9"/>
            <p:cNvSpPr>
              <a:spLocks noChangeArrowheads="1"/>
            </p:cNvSpPr>
            <p:nvPr/>
          </p:nvSpPr>
          <p:spPr bwMode="auto">
            <a:xfrm>
              <a:off x="4172" y="139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8" name="AutoShape 10"/>
            <p:cNvSpPr>
              <a:spLocks noChangeArrowheads="1"/>
            </p:cNvSpPr>
            <p:nvPr/>
          </p:nvSpPr>
          <p:spPr bwMode="auto">
            <a:xfrm>
              <a:off x="2108" y="115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59" name="AutoShape 11"/>
            <p:cNvSpPr>
              <a:spLocks noChangeArrowheads="1"/>
            </p:cNvSpPr>
            <p:nvPr/>
          </p:nvSpPr>
          <p:spPr bwMode="auto">
            <a:xfrm>
              <a:off x="2924" y="1582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0" name="AutoShape 12"/>
            <p:cNvSpPr>
              <a:spLocks noChangeArrowheads="1"/>
            </p:cNvSpPr>
            <p:nvPr/>
          </p:nvSpPr>
          <p:spPr bwMode="auto">
            <a:xfrm>
              <a:off x="1532" y="191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2" name="Line 14"/>
            <p:cNvSpPr>
              <a:spLocks noChangeShapeType="1"/>
            </p:cNvSpPr>
            <p:nvPr/>
          </p:nvSpPr>
          <p:spPr bwMode="auto">
            <a:xfrm>
              <a:off x="1388" y="129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3" name="Line 15"/>
            <p:cNvSpPr>
              <a:spLocks noChangeShapeType="1"/>
            </p:cNvSpPr>
            <p:nvPr/>
          </p:nvSpPr>
          <p:spPr bwMode="auto">
            <a:xfrm>
              <a:off x="1436" y="1774"/>
              <a:ext cx="9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4" name="Line 16"/>
            <p:cNvSpPr>
              <a:spLocks noChangeShapeType="1"/>
            </p:cNvSpPr>
            <p:nvPr/>
          </p:nvSpPr>
          <p:spPr bwMode="auto">
            <a:xfrm flipV="1">
              <a:off x="1772" y="1774"/>
              <a:ext cx="288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5" name="Line 17"/>
            <p:cNvSpPr>
              <a:spLocks noChangeShapeType="1"/>
            </p:cNvSpPr>
            <p:nvPr/>
          </p:nvSpPr>
          <p:spPr bwMode="auto">
            <a:xfrm>
              <a:off x="1628" y="1102"/>
              <a:ext cx="48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6" name="Line 18"/>
            <p:cNvSpPr>
              <a:spLocks noChangeShapeType="1"/>
            </p:cNvSpPr>
            <p:nvPr/>
          </p:nvSpPr>
          <p:spPr bwMode="auto">
            <a:xfrm>
              <a:off x="2204" y="1390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7" name="Line 19"/>
            <p:cNvSpPr>
              <a:spLocks noChangeShapeType="1"/>
            </p:cNvSpPr>
            <p:nvPr/>
          </p:nvSpPr>
          <p:spPr bwMode="auto">
            <a:xfrm>
              <a:off x="2348" y="1678"/>
              <a:ext cx="52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8" name="Line 20"/>
            <p:cNvSpPr>
              <a:spLocks noChangeShapeType="1"/>
            </p:cNvSpPr>
            <p:nvPr/>
          </p:nvSpPr>
          <p:spPr bwMode="auto">
            <a:xfrm>
              <a:off x="2348" y="1246"/>
              <a:ext cx="576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69" name="Line 21"/>
            <p:cNvSpPr>
              <a:spLocks noChangeShapeType="1"/>
            </p:cNvSpPr>
            <p:nvPr/>
          </p:nvSpPr>
          <p:spPr bwMode="auto">
            <a:xfrm flipV="1">
              <a:off x="2780" y="1774"/>
              <a:ext cx="192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70" name="Line 22"/>
            <p:cNvSpPr>
              <a:spLocks noChangeShapeType="1"/>
            </p:cNvSpPr>
            <p:nvPr/>
          </p:nvSpPr>
          <p:spPr bwMode="auto">
            <a:xfrm flipV="1">
              <a:off x="3068" y="1342"/>
              <a:ext cx="384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71" name="Line 23"/>
            <p:cNvSpPr>
              <a:spLocks noChangeShapeType="1"/>
            </p:cNvSpPr>
            <p:nvPr/>
          </p:nvSpPr>
          <p:spPr bwMode="auto">
            <a:xfrm>
              <a:off x="3692" y="1246"/>
              <a:ext cx="432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72" name="Line 24"/>
            <p:cNvSpPr>
              <a:spLocks noChangeShapeType="1"/>
            </p:cNvSpPr>
            <p:nvPr/>
          </p:nvSpPr>
          <p:spPr bwMode="auto">
            <a:xfrm>
              <a:off x="3164" y="1678"/>
              <a:ext cx="480" cy="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8073" name="Line 25"/>
            <p:cNvSpPr>
              <a:spLocks noChangeShapeType="1"/>
            </p:cNvSpPr>
            <p:nvPr/>
          </p:nvSpPr>
          <p:spPr bwMode="auto">
            <a:xfrm flipV="1">
              <a:off x="3884" y="1534"/>
              <a:ext cx="24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1517" y="1273"/>
              <a:ext cx="2595" cy="951"/>
              <a:chOff x="1473" y="1371"/>
              <a:chExt cx="2595" cy="951"/>
            </a:xfrm>
          </p:grpSpPr>
          <p:sp>
            <p:nvSpPr>
              <p:cNvPr id="258075" name="Line 27"/>
              <p:cNvSpPr>
                <a:spLocks noChangeShapeType="1"/>
              </p:cNvSpPr>
              <p:nvPr/>
            </p:nvSpPr>
            <p:spPr bwMode="auto">
              <a:xfrm flipH="1" flipV="1">
                <a:off x="1710" y="2151"/>
                <a:ext cx="837" cy="171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76" name="Line 28"/>
              <p:cNvSpPr>
                <a:spLocks noChangeShapeType="1"/>
              </p:cNvSpPr>
              <p:nvPr/>
            </p:nvSpPr>
            <p:spPr bwMode="auto">
              <a:xfrm flipH="1" flipV="1">
                <a:off x="1473" y="1815"/>
                <a:ext cx="1071" cy="441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77" name="Line 29"/>
              <p:cNvSpPr>
                <a:spLocks noChangeShapeType="1"/>
              </p:cNvSpPr>
              <p:nvPr/>
            </p:nvSpPr>
            <p:spPr bwMode="auto">
              <a:xfrm flipH="1" flipV="1">
                <a:off x="1497" y="1371"/>
                <a:ext cx="1107" cy="864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78" name="Line 30"/>
              <p:cNvSpPr>
                <a:spLocks noChangeShapeType="1"/>
              </p:cNvSpPr>
              <p:nvPr/>
            </p:nvSpPr>
            <p:spPr bwMode="auto">
              <a:xfrm flipH="1" flipV="1">
                <a:off x="2214" y="1458"/>
                <a:ext cx="405" cy="756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79" name="Line 31"/>
              <p:cNvSpPr>
                <a:spLocks noChangeShapeType="1"/>
              </p:cNvSpPr>
              <p:nvPr/>
            </p:nvSpPr>
            <p:spPr bwMode="auto">
              <a:xfrm flipH="1" flipV="1">
                <a:off x="2256" y="1932"/>
                <a:ext cx="297" cy="243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80" name="Line 32"/>
              <p:cNvSpPr>
                <a:spLocks noChangeShapeType="1"/>
              </p:cNvSpPr>
              <p:nvPr/>
            </p:nvSpPr>
            <p:spPr bwMode="auto">
              <a:xfrm flipV="1">
                <a:off x="2805" y="1527"/>
                <a:ext cx="675" cy="738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81" name="Line 33"/>
              <p:cNvSpPr>
                <a:spLocks noChangeShapeType="1"/>
              </p:cNvSpPr>
              <p:nvPr/>
            </p:nvSpPr>
            <p:spPr bwMode="auto">
              <a:xfrm flipV="1">
                <a:off x="2811" y="1938"/>
                <a:ext cx="810" cy="36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082" name="Line 34"/>
              <p:cNvSpPr>
                <a:spLocks noChangeShapeType="1"/>
              </p:cNvSpPr>
              <p:nvPr/>
            </p:nvSpPr>
            <p:spPr bwMode="auto">
              <a:xfrm flipV="1">
                <a:off x="2853" y="1584"/>
                <a:ext cx="1215" cy="63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2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47700" y="279400"/>
            <a:ext cx="8037513" cy="10795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 smtClean="0"/>
              <a:t>Cognitive Radios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46288" y="3124200"/>
            <a:ext cx="8404225" cy="4038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Cognitive radios support new users in existing crowded spectrum </a:t>
            </a:r>
            <a:r>
              <a:rPr lang="en-US" sz="2800" u="sng" dirty="0" smtClean="0"/>
              <a:t>without degrading licensed users</a:t>
            </a:r>
            <a:endParaRPr lang="en-US" sz="28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Utilize advanced communication and DSP techniques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Coupled with novel spectrum allocation policies</a:t>
            </a:r>
          </a:p>
          <a:p>
            <a:pPr lvl="1">
              <a:lnSpc>
                <a:spcPct val="20000"/>
              </a:lnSpc>
            </a:pPr>
            <a:endParaRPr lang="en-US" dirty="0" smtClean="0"/>
          </a:p>
          <a:p>
            <a:r>
              <a:rPr lang="en-US" sz="2800" dirty="0" smtClean="0"/>
              <a:t>Multiple paradigms</a:t>
            </a:r>
          </a:p>
          <a:p>
            <a:pPr lvl="1"/>
            <a:r>
              <a:rPr lang="en-US" sz="2400" dirty="0" smtClean="0"/>
              <a:t>(MIMO) Underlay (interference below a threshold)</a:t>
            </a:r>
          </a:p>
          <a:p>
            <a:pPr lvl="1"/>
            <a:r>
              <a:rPr lang="en-US" sz="2400" dirty="0" smtClean="0"/>
              <a:t>Interweave finds/uses unused time/</a:t>
            </a:r>
            <a:r>
              <a:rPr lang="en-US" sz="2400" dirty="0" err="1" smtClean="0"/>
              <a:t>freq</a:t>
            </a:r>
            <a:r>
              <a:rPr lang="en-US" sz="2400" dirty="0" smtClean="0"/>
              <a:t>/space slots</a:t>
            </a:r>
          </a:p>
          <a:p>
            <a:pPr lvl="1"/>
            <a:r>
              <a:rPr lang="en-US" sz="2400" dirty="0" smtClean="0"/>
              <a:t>Overlay (overhears/relays primary message while cancelling interference it causes to cognitive receiver)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1757" y="1765483"/>
            <a:ext cx="3928599" cy="987257"/>
            <a:chOff x="4963822" y="163517"/>
            <a:chExt cx="5220693" cy="1174173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4963822" y="766763"/>
              <a:ext cx="409575" cy="533400"/>
              <a:chOff x="846" y="3750"/>
              <a:chExt cx="165" cy="338"/>
            </a:xfrm>
          </p:grpSpPr>
          <p:sp>
            <p:nvSpPr>
              <p:cNvPr id="5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6306847" y="528638"/>
              <a:ext cx="385763" cy="523875"/>
              <a:chOff x="846" y="3750"/>
              <a:chExt cx="165" cy="338"/>
            </a:xfrm>
          </p:grpSpPr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" name="Straight Connector 7"/>
            <p:cNvCxnSpPr>
              <a:cxnSpLocks noChangeShapeType="1"/>
            </p:cNvCxnSpPr>
            <p:nvPr/>
          </p:nvCxnSpPr>
          <p:spPr bwMode="auto">
            <a:xfrm flipV="1">
              <a:off x="5473410" y="555625"/>
              <a:ext cx="762000" cy="142875"/>
            </a:xfrm>
            <a:prstGeom prst="line">
              <a:avLst/>
            </a:prstGeom>
            <a:noFill/>
            <a:ln w="19050" algn="ctr">
              <a:solidFill>
                <a:srgbClr val="47474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/>
            <p:cNvCxnSpPr>
              <a:cxnSpLocks noChangeShapeType="1"/>
            </p:cNvCxnSpPr>
            <p:nvPr/>
          </p:nvCxnSpPr>
          <p:spPr bwMode="auto">
            <a:xfrm flipV="1">
              <a:off x="8357897" y="687388"/>
              <a:ext cx="960438" cy="49212"/>
            </a:xfrm>
            <a:prstGeom prst="line">
              <a:avLst/>
            </a:prstGeom>
            <a:noFill/>
            <a:ln w="19050" algn="ctr">
              <a:solidFill>
                <a:srgbClr val="47474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1"/>
            <p:cNvSpPr txBox="1"/>
            <p:nvPr/>
          </p:nvSpPr>
          <p:spPr>
            <a:xfrm>
              <a:off x="5163847" y="935038"/>
              <a:ext cx="799260" cy="402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NCR</a:t>
              </a:r>
            </a:p>
          </p:txBody>
        </p: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6479885" y="163517"/>
              <a:ext cx="1595437" cy="450530"/>
              <a:chOff x="3536925" y="3069189"/>
              <a:chExt cx="1595739" cy="449861"/>
            </a:xfrm>
          </p:grpSpPr>
          <p:sp>
            <p:nvSpPr>
              <p:cNvPr id="14" name="Curved Down Arrow 25"/>
              <p:cNvSpPr>
                <a:spLocks noChangeArrowheads="1"/>
              </p:cNvSpPr>
              <p:nvPr/>
            </p:nvSpPr>
            <p:spPr bwMode="auto">
              <a:xfrm rot="209821" flipH="1">
                <a:off x="3536925" y="3069189"/>
                <a:ext cx="1595739" cy="364932"/>
              </a:xfrm>
              <a:prstGeom prst="curvedDownArrow">
                <a:avLst>
                  <a:gd name="adj1" fmla="val 24981"/>
                  <a:gd name="adj2" fmla="val 50003"/>
                  <a:gd name="adj3" fmla="val 25000"/>
                </a:avLst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79858" y="3116996"/>
                <a:ext cx="443597" cy="402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747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I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474747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P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497347" y="668337"/>
              <a:ext cx="799260" cy="402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NCR</a:t>
              </a:r>
            </a:p>
          </p:txBody>
        </p: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7843547" y="603252"/>
              <a:ext cx="2340968" cy="683640"/>
              <a:chOff x="4743184" y="3612616"/>
              <a:chExt cx="2341859" cy="683665"/>
            </a:xfrm>
          </p:grpSpPr>
          <p:grpSp>
            <p:nvGrpSpPr>
              <p:cNvPr id="18" name="Group 48"/>
              <p:cNvGrpSpPr>
                <a:grpSpLocks/>
              </p:cNvGrpSpPr>
              <p:nvPr/>
            </p:nvGrpSpPr>
            <p:grpSpPr bwMode="auto">
              <a:xfrm>
                <a:off x="4743184" y="3612616"/>
                <a:ext cx="1940646" cy="651914"/>
                <a:chOff x="4743184" y="3612616"/>
                <a:chExt cx="1940646" cy="651914"/>
              </a:xfrm>
            </p:grpSpPr>
            <p:grpSp>
              <p:nvGrpSpPr>
                <p:cNvPr id="20" name="Group 18"/>
                <p:cNvGrpSpPr>
                  <a:grpSpLocks/>
                </p:cNvGrpSpPr>
                <p:nvPr/>
              </p:nvGrpSpPr>
              <p:grpSpPr bwMode="auto">
                <a:xfrm>
                  <a:off x="4743184" y="3612616"/>
                  <a:ext cx="386166" cy="523956"/>
                  <a:chOff x="846" y="3750"/>
                  <a:chExt cx="165" cy="338"/>
                </a:xfrm>
              </p:grpSpPr>
              <p:sp>
                <p:nvSpPr>
                  <p:cNvPr id="25" name="AutoShape 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846" y="3750"/>
                    <a:ext cx="165" cy="165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rgbClr val="0000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474747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932" y="3915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474747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" name="Group 21"/>
                <p:cNvGrpSpPr>
                  <a:grpSpLocks/>
                </p:cNvGrpSpPr>
                <p:nvPr/>
              </p:nvGrpSpPr>
              <p:grpSpPr bwMode="auto">
                <a:xfrm>
                  <a:off x="6297664" y="3664867"/>
                  <a:ext cx="386166" cy="523956"/>
                  <a:chOff x="846" y="3750"/>
                  <a:chExt cx="165" cy="338"/>
                </a:xfrm>
              </p:grpSpPr>
              <p:sp>
                <p:nvSpPr>
                  <p:cNvPr id="23" name="AutoShape 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846" y="3750"/>
                    <a:ext cx="165" cy="165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rgbClr val="33CC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474747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932" y="3915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rgbClr val="33CC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474747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4959166" y="3861863"/>
                  <a:ext cx="588592" cy="40266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747"/>
                      </a:solidFill>
                      <a:effectLst/>
                      <a:uLnTx/>
                      <a:uFillTx/>
                      <a:latin typeface="Garamond"/>
                      <a:ea typeface="+mn-ea"/>
                      <a:cs typeface="+mn-cs"/>
                    </a:rPr>
                    <a:t>CR</a:t>
                  </a: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6496451" y="3893614"/>
                <a:ext cx="588592" cy="4026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747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CR</a:t>
                </a:r>
              </a:p>
            </p:txBody>
          </p:sp>
        </p:grpSp>
        <p:grpSp>
          <p:nvGrpSpPr>
            <p:cNvPr id="41" name="Group 64"/>
            <p:cNvGrpSpPr>
              <a:grpSpLocks/>
            </p:cNvGrpSpPr>
            <p:nvPr/>
          </p:nvGrpSpPr>
          <p:grpSpPr bwMode="auto">
            <a:xfrm>
              <a:off x="6795797" y="584200"/>
              <a:ext cx="2751138" cy="746125"/>
              <a:chOff x="3695700" y="3594100"/>
              <a:chExt cx="2750642" cy="745672"/>
            </a:xfrm>
          </p:grpSpPr>
          <p:grpSp>
            <p:nvGrpSpPr>
              <p:cNvPr id="42" name="Group 56"/>
              <p:cNvGrpSpPr>
                <a:grpSpLocks/>
              </p:cNvGrpSpPr>
              <p:nvPr/>
            </p:nvGrpSpPr>
            <p:grpSpPr bwMode="auto">
              <a:xfrm>
                <a:off x="3695700" y="3594100"/>
                <a:ext cx="2750642" cy="745672"/>
                <a:chOff x="3695700" y="3594100"/>
                <a:chExt cx="2750642" cy="745672"/>
              </a:xfrm>
            </p:grpSpPr>
            <p:grpSp>
              <p:nvGrpSpPr>
                <p:cNvPr id="44" name="Group 47"/>
                <p:cNvGrpSpPr>
                  <a:grpSpLocks/>
                </p:cNvGrpSpPr>
                <p:nvPr/>
              </p:nvGrpSpPr>
              <p:grpSpPr bwMode="auto">
                <a:xfrm>
                  <a:off x="4425684" y="3645187"/>
                  <a:ext cx="2020658" cy="694585"/>
                  <a:chOff x="4425684" y="3645187"/>
                  <a:chExt cx="2020658" cy="694585"/>
                </a:xfrm>
              </p:grpSpPr>
              <p:sp>
                <p:nvSpPr>
                  <p:cNvPr id="46" name="Flowchart: Terminator 39"/>
                  <p:cNvSpPr>
                    <a:spLocks noChangeArrowheads="1"/>
                  </p:cNvSpPr>
                  <p:nvPr/>
                </p:nvSpPr>
                <p:spPr bwMode="auto">
                  <a:xfrm rot="-375350">
                    <a:off x="4896942" y="3645187"/>
                    <a:ext cx="1549400" cy="259082"/>
                  </a:xfrm>
                  <a:prstGeom prst="flowChartTerminator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474747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7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4590784" y="3688816"/>
                    <a:ext cx="386166" cy="523956"/>
                    <a:chOff x="846" y="3750"/>
                    <a:chExt cx="165" cy="338"/>
                  </a:xfrm>
                </p:grpSpPr>
                <p:sp>
                  <p:nvSpPr>
                    <p:cNvPr id="51" name="AutoShape 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46" y="3750"/>
                      <a:ext cx="165" cy="165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9050">
                      <a:solidFill>
                        <a:srgbClr val="0000CC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74747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2" y="3915"/>
                      <a:ext cx="0" cy="17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74747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8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4425684" y="3815816"/>
                    <a:ext cx="386166" cy="523956"/>
                    <a:chOff x="846" y="3750"/>
                    <a:chExt cx="165" cy="338"/>
                  </a:xfrm>
                </p:grpSpPr>
                <p:sp>
                  <p:nvSpPr>
                    <p:cNvPr id="49" name="AutoShape 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46" y="3750"/>
                      <a:ext cx="165" cy="165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9050">
                      <a:solidFill>
                        <a:srgbClr val="0000CC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74747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2" y="3915"/>
                      <a:ext cx="0" cy="17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74747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45" name="Straight Connector 52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695700" y="3594100"/>
                  <a:ext cx="711200" cy="127000"/>
                </a:xfrm>
                <a:prstGeom prst="line">
                  <a:avLst/>
                </a:prstGeom>
                <a:noFill/>
                <a:ln w="9525" algn="ctr">
                  <a:solidFill>
                    <a:srgbClr val="FF0000"/>
                  </a:solidFill>
                  <a:prstDash val="sys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3" name="Straight Connector 62"/>
              <p:cNvCxnSpPr>
                <a:cxnSpLocks noChangeShapeType="1"/>
              </p:cNvCxnSpPr>
              <p:nvPr/>
            </p:nvCxnSpPr>
            <p:spPr bwMode="auto">
              <a:xfrm flipV="1">
                <a:off x="5079084" y="3708400"/>
                <a:ext cx="1156616" cy="152674"/>
              </a:xfrm>
              <a:prstGeom prst="line">
                <a:avLst/>
              </a:prstGeom>
              <a:noFill/>
              <a:ln w="19050" algn="ctr">
                <a:solidFill>
                  <a:srgbClr val="47474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" name="Group 2"/>
          <p:cNvGrpSpPr/>
          <p:nvPr/>
        </p:nvGrpSpPr>
        <p:grpSpPr>
          <a:xfrm>
            <a:off x="5346700" y="1662803"/>
            <a:ext cx="3157385" cy="1123096"/>
            <a:chOff x="1544638" y="3963988"/>
            <a:chExt cx="5099635" cy="2105864"/>
          </a:xfrm>
        </p:grpSpPr>
        <p:sp>
          <p:nvSpPr>
            <p:cNvPr id="54" name="Text Box 1012"/>
            <p:cNvSpPr txBox="1">
              <a:spLocks noChangeArrowheads="1"/>
            </p:cNvSpPr>
            <p:nvPr/>
          </p:nvSpPr>
          <p:spPr bwMode="auto">
            <a:xfrm>
              <a:off x="4986087" y="4108455"/>
              <a:ext cx="1543050" cy="577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CRRx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5" name="Text Box 1013"/>
            <p:cNvSpPr txBox="1">
              <a:spLocks noChangeArrowheads="1"/>
            </p:cNvSpPr>
            <p:nvPr/>
          </p:nvSpPr>
          <p:spPr bwMode="auto">
            <a:xfrm>
              <a:off x="5101223" y="5386394"/>
              <a:ext cx="1543050" cy="577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NCRRx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6" name="Rectangle 1015"/>
            <p:cNvSpPr>
              <a:spLocks noChangeArrowheads="1"/>
            </p:cNvSpPr>
            <p:nvPr/>
          </p:nvSpPr>
          <p:spPr bwMode="auto">
            <a:xfrm>
              <a:off x="2613024" y="5225586"/>
              <a:ext cx="298367" cy="7502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7" name="Text Box 1016"/>
            <p:cNvSpPr txBox="1">
              <a:spLocks noChangeArrowheads="1"/>
            </p:cNvSpPr>
            <p:nvPr/>
          </p:nvSpPr>
          <p:spPr bwMode="auto">
            <a:xfrm>
              <a:off x="2044698" y="5037139"/>
              <a:ext cx="298367" cy="6348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989B8"/>
                </a:buClr>
                <a:buSzTx/>
                <a:buFont typeface="Symbol" pitchFamily="18" charset="2"/>
                <a:buNone/>
                <a:tabLst/>
                <a:defRPr/>
              </a:pP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WP Greek Helve" pitchFamily="2" charset="2"/>
              </a:endParaRPr>
            </a:p>
          </p:txBody>
        </p:sp>
        <p:sp>
          <p:nvSpPr>
            <p:cNvPr id="58" name="Text Box 1022"/>
            <p:cNvSpPr txBox="1">
              <a:spLocks noChangeArrowheads="1"/>
            </p:cNvSpPr>
            <p:nvPr/>
          </p:nvSpPr>
          <p:spPr bwMode="auto">
            <a:xfrm>
              <a:off x="1544638" y="5200649"/>
              <a:ext cx="1544638" cy="51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9" name="Line 1023"/>
            <p:cNvSpPr>
              <a:spLocks noChangeShapeType="1"/>
            </p:cNvSpPr>
            <p:nvPr/>
          </p:nvSpPr>
          <p:spPr bwMode="auto">
            <a:xfrm>
              <a:off x="3181350" y="3994150"/>
              <a:ext cx="1852613" cy="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0" name="Line 1024"/>
            <p:cNvSpPr>
              <a:spLocks noChangeShapeType="1"/>
            </p:cNvSpPr>
            <p:nvPr/>
          </p:nvSpPr>
          <p:spPr bwMode="auto">
            <a:xfrm>
              <a:off x="3206750" y="5368925"/>
              <a:ext cx="1852613" cy="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1" name="Line 1025"/>
            <p:cNvSpPr>
              <a:spLocks noChangeShapeType="1"/>
            </p:cNvSpPr>
            <p:nvPr/>
          </p:nvSpPr>
          <p:spPr bwMode="auto">
            <a:xfrm>
              <a:off x="3255963" y="4116388"/>
              <a:ext cx="1778000" cy="1192212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Line 1026"/>
            <p:cNvSpPr>
              <a:spLocks noChangeShapeType="1"/>
            </p:cNvSpPr>
            <p:nvPr/>
          </p:nvSpPr>
          <p:spPr bwMode="auto">
            <a:xfrm flipV="1">
              <a:off x="3230563" y="4146550"/>
              <a:ext cx="1803400" cy="1131888"/>
            </a:xfrm>
            <a:prstGeom prst="line">
              <a:avLst/>
            </a:prstGeom>
            <a:noFill/>
            <a:ln w="12700">
              <a:solidFill>
                <a:srgbClr val="3366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Line 1025"/>
            <p:cNvSpPr>
              <a:spLocks noChangeShapeType="1"/>
            </p:cNvSpPr>
            <p:nvPr/>
          </p:nvSpPr>
          <p:spPr bwMode="auto">
            <a:xfrm>
              <a:off x="3246438" y="4106863"/>
              <a:ext cx="1779587" cy="1192212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grpSp>
          <p:nvGrpSpPr>
            <p:cNvPr id="64" name="Group 84"/>
            <p:cNvGrpSpPr>
              <a:grpSpLocks/>
            </p:cNvGrpSpPr>
            <p:nvPr/>
          </p:nvGrpSpPr>
          <p:grpSpPr bwMode="auto">
            <a:xfrm>
              <a:off x="2387600" y="3975100"/>
              <a:ext cx="735013" cy="1397000"/>
              <a:chOff x="2013717" y="5165783"/>
              <a:chExt cx="537754" cy="1276907"/>
            </a:xfrm>
          </p:grpSpPr>
          <p:sp>
            <p:nvSpPr>
              <p:cNvPr id="65" name="Arc 64"/>
              <p:cNvSpPr/>
              <p:nvPr/>
            </p:nvSpPr>
            <p:spPr bwMode="auto">
              <a:xfrm flipH="1">
                <a:off x="2013717" y="5173039"/>
                <a:ext cx="536592" cy="1269651"/>
              </a:xfrm>
              <a:prstGeom prst="arc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endParaRPr>
              </a:p>
            </p:txBody>
          </p:sp>
          <p:sp>
            <p:nvSpPr>
              <p:cNvPr id="66" name="Arc 65"/>
              <p:cNvSpPr/>
              <p:nvPr/>
            </p:nvSpPr>
            <p:spPr bwMode="auto">
              <a:xfrm flipH="1" flipV="1">
                <a:off x="2014879" y="5165783"/>
                <a:ext cx="536592" cy="1269652"/>
              </a:xfrm>
              <a:prstGeom prst="arc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4"/>
            <p:cNvGrpSpPr>
              <a:grpSpLocks/>
            </p:cNvGrpSpPr>
            <p:nvPr/>
          </p:nvGrpSpPr>
          <p:grpSpPr bwMode="auto">
            <a:xfrm>
              <a:off x="2903538" y="3963988"/>
              <a:ext cx="236537" cy="355600"/>
              <a:chOff x="846" y="3750"/>
              <a:chExt cx="165" cy="338"/>
            </a:xfrm>
          </p:grpSpPr>
          <p:sp>
            <p:nvSpPr>
              <p:cNvPr id="68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9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4"/>
            <p:cNvGrpSpPr>
              <a:grpSpLocks/>
            </p:cNvGrpSpPr>
            <p:nvPr/>
          </p:nvGrpSpPr>
          <p:grpSpPr bwMode="auto">
            <a:xfrm>
              <a:off x="5126038" y="5286375"/>
              <a:ext cx="236537" cy="354013"/>
              <a:chOff x="846" y="3750"/>
              <a:chExt cx="165" cy="338"/>
            </a:xfrm>
          </p:grpSpPr>
          <p:sp>
            <p:nvSpPr>
              <p:cNvPr id="71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2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1"/>
            <p:cNvGrpSpPr>
              <a:grpSpLocks/>
            </p:cNvGrpSpPr>
            <p:nvPr/>
          </p:nvGrpSpPr>
          <p:grpSpPr bwMode="auto">
            <a:xfrm>
              <a:off x="5167313" y="4002088"/>
              <a:ext cx="238125" cy="355600"/>
              <a:chOff x="846" y="3750"/>
              <a:chExt cx="165" cy="338"/>
            </a:xfrm>
          </p:grpSpPr>
          <p:sp>
            <p:nvSpPr>
              <p:cNvPr id="74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5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4"/>
            <p:cNvGrpSpPr>
              <a:grpSpLocks/>
            </p:cNvGrpSpPr>
            <p:nvPr/>
          </p:nvGrpSpPr>
          <p:grpSpPr bwMode="auto">
            <a:xfrm>
              <a:off x="2894013" y="5303838"/>
              <a:ext cx="238125" cy="355600"/>
              <a:chOff x="846" y="3750"/>
              <a:chExt cx="165" cy="338"/>
            </a:xfrm>
          </p:grpSpPr>
          <p:sp>
            <p:nvSpPr>
              <p:cNvPr id="77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8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2145340" y="5492754"/>
              <a:ext cx="1192843" cy="577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NCRTx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378576" y="4154491"/>
              <a:ext cx="970181" cy="577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CRTx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81" name="Line 1023"/>
            <p:cNvSpPr>
              <a:spLocks noChangeShapeType="1"/>
            </p:cNvSpPr>
            <p:nvPr/>
          </p:nvSpPr>
          <p:spPr bwMode="auto">
            <a:xfrm>
              <a:off x="3198813" y="4071938"/>
              <a:ext cx="1854200" cy="0"/>
            </a:xfrm>
            <a:prstGeom prst="line">
              <a:avLst/>
            </a:prstGeom>
            <a:noFill/>
            <a:ln w="12700">
              <a:solidFill>
                <a:srgbClr val="3366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37889" name="TextBox 37888"/>
          <p:cNvSpPr txBox="1"/>
          <p:nvPr/>
        </p:nvSpPr>
        <p:spPr>
          <a:xfrm>
            <a:off x="1477338" y="2778471"/>
            <a:ext cx="295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MIMO Cognitive Underlay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7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85198" y="2800290"/>
            <a:ext cx="1979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Overlay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7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7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7613" y="1816100"/>
            <a:ext cx="26924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50838" y="1143000"/>
            <a:ext cx="7848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Wireless Sensor Networks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Data Collection and Distributed Control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Garamond"/>
              <a:ea typeface="ＭＳ Ｐゴシック" pitchFamily="34" charset="-128"/>
              <a:cs typeface="ＭＳ Ｐゴシック" pitchFamily="34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Garamond"/>
              <a:ea typeface="ＭＳ Ｐゴシック" pitchFamily="34" charset="-128"/>
              <a:cs typeface="ＭＳ Ｐゴシック" pitchFamily="34" charset="-128"/>
            </a:endParaRPr>
          </a:p>
        </p:txBody>
      </p:sp>
      <p:sp>
        <p:nvSpPr>
          <p:cNvPr id="98308" name="Content Placeholder 109"/>
          <p:cNvSpPr>
            <a:spLocks/>
          </p:cNvSpPr>
          <p:nvPr/>
        </p:nvSpPr>
        <p:spPr bwMode="auto">
          <a:xfrm>
            <a:off x="100013" y="5502237"/>
            <a:ext cx="8232775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Energy (transmit and processing) is the driving constraint</a:t>
            </a:r>
          </a:p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Data flows to centralized location (joint compression)</a:t>
            </a:r>
          </a:p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Low per-node rates but tens to thousands of nodes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Intelligence is in the network rather than in the devices</a:t>
            </a:r>
          </a:p>
        </p:txBody>
      </p:sp>
      <p:sp>
        <p:nvSpPr>
          <p:cNvPr id="107" name="Rectangle 3"/>
          <p:cNvSpPr txBox="1">
            <a:spLocks noChangeArrowheads="1"/>
          </p:cNvSpPr>
          <p:nvPr/>
        </p:nvSpPr>
        <p:spPr>
          <a:xfrm>
            <a:off x="5867400" y="1752600"/>
            <a:ext cx="3916363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Smart homes/buildings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Smart structures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Search and rescue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Homeland security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Event detection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Battlefield surveillance</a:t>
            </a:r>
          </a:p>
        </p:txBody>
      </p:sp>
      <p:pic>
        <p:nvPicPr>
          <p:cNvPr id="47110" name="Picture 92" descr="http://www.eecs.harvard.edu/~mdw/proj/volcano/pics/reventador-design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319463"/>
            <a:ext cx="3657600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Freeform 2"/>
          <p:cNvSpPr>
            <a:spLocks/>
          </p:cNvSpPr>
          <p:nvPr/>
        </p:nvSpPr>
        <p:spPr bwMode="auto">
          <a:xfrm>
            <a:off x="6645275" y="3998913"/>
            <a:ext cx="2211388" cy="1533525"/>
          </a:xfrm>
          <a:custGeom>
            <a:avLst/>
            <a:gdLst>
              <a:gd name="T0" fmla="*/ 2147483647 w 1331"/>
              <a:gd name="T1" fmla="*/ 2147483647 h 831"/>
              <a:gd name="T2" fmla="*/ 2147483647 w 1331"/>
              <a:gd name="T3" fmla="*/ 0 h 831"/>
              <a:gd name="T4" fmla="*/ 2147483647 w 1331"/>
              <a:gd name="T5" fmla="*/ 0 h 831"/>
              <a:gd name="T6" fmla="*/ 2147483647 w 1331"/>
              <a:gd name="T7" fmla="*/ 2147483647 h 831"/>
              <a:gd name="T8" fmla="*/ 2147483647 w 1331"/>
              <a:gd name="T9" fmla="*/ 2147483647 h 831"/>
              <a:gd name="T10" fmla="*/ 2147483647 w 1331"/>
              <a:gd name="T11" fmla="*/ 2147483647 h 831"/>
              <a:gd name="T12" fmla="*/ 2147483647 w 1331"/>
              <a:gd name="T13" fmla="*/ 2147483647 h 831"/>
              <a:gd name="T14" fmla="*/ 2147483647 w 1331"/>
              <a:gd name="T15" fmla="*/ 2147483647 h 831"/>
              <a:gd name="T16" fmla="*/ 2147483647 w 1331"/>
              <a:gd name="T17" fmla="*/ 2147483647 h 831"/>
              <a:gd name="T18" fmla="*/ 2147483647 w 1331"/>
              <a:gd name="T19" fmla="*/ 2147483647 h 831"/>
              <a:gd name="T20" fmla="*/ 0 w 1331"/>
              <a:gd name="T21" fmla="*/ 2147483647 h 831"/>
              <a:gd name="T22" fmla="*/ 2147483647 w 1331"/>
              <a:gd name="T23" fmla="*/ 2147483647 h 831"/>
              <a:gd name="T24" fmla="*/ 2147483647 w 1331"/>
              <a:gd name="T25" fmla="*/ 2147483647 h 8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31"/>
              <a:gd name="T40" fmla="*/ 0 h 831"/>
              <a:gd name="T41" fmla="*/ 1331 w 1331"/>
              <a:gd name="T42" fmla="*/ 831 h 8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31" h="831">
                <a:moveTo>
                  <a:pt x="311" y="104"/>
                </a:moveTo>
                <a:lnTo>
                  <a:pt x="462" y="0"/>
                </a:lnTo>
                <a:lnTo>
                  <a:pt x="727" y="0"/>
                </a:lnTo>
                <a:lnTo>
                  <a:pt x="963" y="151"/>
                </a:lnTo>
                <a:lnTo>
                  <a:pt x="1331" y="274"/>
                </a:lnTo>
                <a:lnTo>
                  <a:pt x="1293" y="454"/>
                </a:lnTo>
                <a:lnTo>
                  <a:pt x="1095" y="586"/>
                </a:lnTo>
                <a:lnTo>
                  <a:pt x="623" y="671"/>
                </a:lnTo>
                <a:lnTo>
                  <a:pt x="377" y="831"/>
                </a:lnTo>
                <a:lnTo>
                  <a:pt x="141" y="812"/>
                </a:lnTo>
                <a:lnTo>
                  <a:pt x="0" y="567"/>
                </a:lnTo>
                <a:lnTo>
                  <a:pt x="236" y="265"/>
                </a:lnTo>
                <a:lnTo>
                  <a:pt x="311" y="104"/>
                </a:lnTo>
                <a:close/>
              </a:path>
            </a:pathLst>
          </a:custGeom>
          <a:solidFill>
            <a:srgbClr val="00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7112" name="Group 150"/>
          <p:cNvGrpSpPr>
            <a:grpSpLocks/>
          </p:cNvGrpSpPr>
          <p:nvPr/>
        </p:nvGrpSpPr>
        <p:grpSpPr bwMode="auto">
          <a:xfrm>
            <a:off x="7621588" y="3643313"/>
            <a:ext cx="165100" cy="319087"/>
            <a:chOff x="8809467" y="4475092"/>
            <a:chExt cx="153931" cy="269866"/>
          </a:xfrm>
        </p:grpSpPr>
        <p:sp>
          <p:nvSpPr>
            <p:cNvPr id="47145" name="Rectangle 29"/>
            <p:cNvSpPr>
              <a:spLocks noChangeArrowheads="1"/>
            </p:cNvSpPr>
            <p:nvPr/>
          </p:nvSpPr>
          <p:spPr bwMode="auto">
            <a:xfrm>
              <a:off x="8809467" y="4565047"/>
              <a:ext cx="153931" cy="179911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7146" name="Line 30"/>
            <p:cNvSpPr>
              <a:spLocks noChangeShapeType="1"/>
            </p:cNvSpPr>
            <p:nvPr/>
          </p:nvSpPr>
          <p:spPr bwMode="auto">
            <a:xfrm>
              <a:off x="8888764" y="4475092"/>
              <a:ext cx="4665" cy="1156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113" name="Line 32"/>
          <p:cNvSpPr>
            <a:spLocks noChangeShapeType="1"/>
          </p:cNvSpPr>
          <p:nvPr/>
        </p:nvSpPr>
        <p:spPr bwMode="auto">
          <a:xfrm>
            <a:off x="6954838" y="5075238"/>
            <a:ext cx="6350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14" name="Rectangle 36"/>
          <p:cNvSpPr>
            <a:spLocks noChangeArrowheads="1"/>
          </p:cNvSpPr>
          <p:nvPr/>
        </p:nvSpPr>
        <p:spPr bwMode="auto">
          <a:xfrm>
            <a:off x="7181850" y="4432300"/>
            <a:ext cx="163513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15" name="Line 37"/>
          <p:cNvSpPr>
            <a:spLocks noChangeShapeType="1"/>
          </p:cNvSpPr>
          <p:nvPr/>
        </p:nvSpPr>
        <p:spPr bwMode="auto">
          <a:xfrm>
            <a:off x="7265988" y="4325938"/>
            <a:ext cx="4762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16" name="Rectangle 38"/>
          <p:cNvSpPr>
            <a:spLocks noChangeArrowheads="1"/>
          </p:cNvSpPr>
          <p:nvPr/>
        </p:nvSpPr>
        <p:spPr bwMode="auto">
          <a:xfrm>
            <a:off x="5957888" y="4276725"/>
            <a:ext cx="165100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17" name="Line 39"/>
          <p:cNvSpPr>
            <a:spLocks noChangeShapeType="1"/>
          </p:cNvSpPr>
          <p:nvPr/>
        </p:nvSpPr>
        <p:spPr bwMode="auto">
          <a:xfrm>
            <a:off x="6037263" y="4191000"/>
            <a:ext cx="4762" cy="13811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18" name="Line 42"/>
          <p:cNvSpPr>
            <a:spLocks noChangeShapeType="1"/>
          </p:cNvSpPr>
          <p:nvPr/>
        </p:nvSpPr>
        <p:spPr bwMode="auto">
          <a:xfrm>
            <a:off x="6096000" y="4191000"/>
            <a:ext cx="1106488" cy="133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19" name="Line 44"/>
          <p:cNvSpPr>
            <a:spLocks noChangeShapeType="1"/>
          </p:cNvSpPr>
          <p:nvPr/>
        </p:nvSpPr>
        <p:spPr bwMode="auto">
          <a:xfrm flipV="1">
            <a:off x="7308850" y="4238625"/>
            <a:ext cx="102393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20" name="Line 47"/>
          <p:cNvSpPr>
            <a:spLocks noChangeShapeType="1"/>
          </p:cNvSpPr>
          <p:nvPr/>
        </p:nvSpPr>
        <p:spPr bwMode="auto">
          <a:xfrm flipH="1">
            <a:off x="6935788" y="4325938"/>
            <a:ext cx="239712" cy="7159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21" name="Line 48"/>
          <p:cNvSpPr>
            <a:spLocks noChangeShapeType="1"/>
          </p:cNvSpPr>
          <p:nvPr/>
        </p:nvSpPr>
        <p:spPr bwMode="auto">
          <a:xfrm flipH="1" flipV="1">
            <a:off x="6961188" y="5110163"/>
            <a:ext cx="930275" cy="76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7122" name="Group 72"/>
          <p:cNvGrpSpPr>
            <a:grpSpLocks/>
          </p:cNvGrpSpPr>
          <p:nvPr/>
        </p:nvGrpSpPr>
        <p:grpSpPr bwMode="auto">
          <a:xfrm>
            <a:off x="7837488" y="5287963"/>
            <a:ext cx="163512" cy="314325"/>
            <a:chOff x="4431" y="3005"/>
            <a:chExt cx="99" cy="186"/>
          </a:xfrm>
        </p:grpSpPr>
        <p:sp>
          <p:nvSpPr>
            <p:cNvPr id="47143" name="Rectangle 73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7144" name="Line 74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7123" name="Group 75"/>
          <p:cNvGrpSpPr>
            <a:grpSpLocks/>
          </p:cNvGrpSpPr>
          <p:nvPr/>
        </p:nvGrpSpPr>
        <p:grpSpPr bwMode="auto">
          <a:xfrm>
            <a:off x="8370888" y="4184650"/>
            <a:ext cx="163512" cy="314325"/>
            <a:chOff x="4431" y="3005"/>
            <a:chExt cx="99" cy="186"/>
          </a:xfrm>
        </p:grpSpPr>
        <p:sp>
          <p:nvSpPr>
            <p:cNvPr id="47141" name="Rectangle 76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7142" name="Line 77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124" name="Line 78"/>
          <p:cNvSpPr>
            <a:spLocks noChangeShapeType="1"/>
          </p:cNvSpPr>
          <p:nvPr/>
        </p:nvSpPr>
        <p:spPr bwMode="auto">
          <a:xfrm flipH="1">
            <a:off x="7891463" y="4173538"/>
            <a:ext cx="441325" cy="1103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25" name="Line 79"/>
          <p:cNvSpPr>
            <a:spLocks noChangeShapeType="1"/>
          </p:cNvSpPr>
          <p:nvPr/>
        </p:nvSpPr>
        <p:spPr bwMode="auto">
          <a:xfrm flipV="1">
            <a:off x="8001000" y="4724400"/>
            <a:ext cx="733425" cy="584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7126" name="Group 81"/>
          <p:cNvGrpSpPr>
            <a:grpSpLocks/>
          </p:cNvGrpSpPr>
          <p:nvPr/>
        </p:nvGrpSpPr>
        <p:grpSpPr bwMode="auto">
          <a:xfrm>
            <a:off x="8734425" y="4645025"/>
            <a:ext cx="165100" cy="314325"/>
            <a:chOff x="4431" y="3005"/>
            <a:chExt cx="99" cy="186"/>
          </a:xfrm>
        </p:grpSpPr>
        <p:sp>
          <p:nvSpPr>
            <p:cNvPr id="47139" name="Rectangle 82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7140" name="Line 83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127" name="Line 84"/>
          <p:cNvSpPr>
            <a:spLocks noChangeShapeType="1"/>
          </p:cNvSpPr>
          <p:nvPr/>
        </p:nvSpPr>
        <p:spPr bwMode="auto">
          <a:xfrm>
            <a:off x="8521700" y="4271963"/>
            <a:ext cx="212725" cy="452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28" name="Line 85"/>
          <p:cNvSpPr>
            <a:spLocks noChangeShapeType="1"/>
          </p:cNvSpPr>
          <p:nvPr/>
        </p:nvSpPr>
        <p:spPr bwMode="auto">
          <a:xfrm>
            <a:off x="7712075" y="3698875"/>
            <a:ext cx="620713" cy="460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7129" name="Group 86"/>
          <p:cNvGrpSpPr>
            <a:grpSpLocks/>
          </p:cNvGrpSpPr>
          <p:nvPr/>
        </p:nvGrpSpPr>
        <p:grpSpPr bwMode="auto">
          <a:xfrm>
            <a:off x="7704138" y="4624388"/>
            <a:ext cx="165100" cy="314325"/>
            <a:chOff x="4431" y="3005"/>
            <a:chExt cx="99" cy="186"/>
          </a:xfrm>
        </p:grpSpPr>
        <p:sp>
          <p:nvSpPr>
            <p:cNvPr id="47137" name="Rectangle 87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7138" name="Line 88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130" name="Rectangle 36"/>
          <p:cNvSpPr>
            <a:spLocks noChangeArrowheads="1"/>
          </p:cNvSpPr>
          <p:nvPr/>
        </p:nvSpPr>
        <p:spPr bwMode="auto">
          <a:xfrm>
            <a:off x="6878638" y="5173663"/>
            <a:ext cx="163512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131" name="Line 44"/>
          <p:cNvSpPr>
            <a:spLocks noChangeShapeType="1"/>
          </p:cNvSpPr>
          <p:nvPr/>
        </p:nvSpPr>
        <p:spPr bwMode="auto">
          <a:xfrm flipV="1">
            <a:off x="7202488" y="3725863"/>
            <a:ext cx="419100" cy="5127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4692650" y="3232150"/>
            <a:ext cx="766762" cy="1014413"/>
            <a:chOff x="764" y="1405"/>
            <a:chExt cx="795" cy="918"/>
          </a:xfrm>
          <a:solidFill>
            <a:srgbClr val="FF3399"/>
          </a:solidFill>
        </p:grpSpPr>
        <p:sp>
          <p:nvSpPr>
            <p:cNvPr id="98345" name="Rectangle 51"/>
            <p:cNvSpPr>
              <a:spLocks noChangeArrowheads="1"/>
            </p:cNvSpPr>
            <p:nvPr/>
          </p:nvSpPr>
          <p:spPr bwMode="auto">
            <a:xfrm>
              <a:off x="1460" y="1591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46" name="Line 52"/>
            <p:cNvSpPr>
              <a:spLocks noChangeShapeType="1"/>
            </p:cNvSpPr>
            <p:nvPr/>
          </p:nvSpPr>
          <p:spPr bwMode="auto">
            <a:xfrm>
              <a:off x="1511" y="1528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47" name="Rectangle 53"/>
            <p:cNvSpPr>
              <a:spLocks noChangeArrowheads="1"/>
            </p:cNvSpPr>
            <p:nvPr/>
          </p:nvSpPr>
          <p:spPr bwMode="auto">
            <a:xfrm>
              <a:off x="908" y="2020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48" name="Line 54"/>
            <p:cNvSpPr>
              <a:spLocks noChangeShapeType="1"/>
            </p:cNvSpPr>
            <p:nvPr/>
          </p:nvSpPr>
          <p:spPr bwMode="auto">
            <a:xfrm>
              <a:off x="959" y="1957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49" name="Rectangle 55"/>
            <p:cNvSpPr>
              <a:spLocks noChangeArrowheads="1"/>
            </p:cNvSpPr>
            <p:nvPr/>
          </p:nvSpPr>
          <p:spPr bwMode="auto">
            <a:xfrm>
              <a:off x="1382" y="1990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0" name="Line 56"/>
            <p:cNvSpPr>
              <a:spLocks noChangeShapeType="1"/>
            </p:cNvSpPr>
            <p:nvPr/>
          </p:nvSpPr>
          <p:spPr bwMode="auto">
            <a:xfrm>
              <a:off x="1436" y="1930"/>
              <a:ext cx="0" cy="78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1" name="Rectangle 57"/>
            <p:cNvSpPr>
              <a:spLocks noChangeArrowheads="1"/>
            </p:cNvSpPr>
            <p:nvPr/>
          </p:nvSpPr>
          <p:spPr bwMode="auto">
            <a:xfrm>
              <a:off x="764" y="1624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2" name="Line 58"/>
            <p:cNvSpPr>
              <a:spLocks noChangeShapeType="1"/>
            </p:cNvSpPr>
            <p:nvPr/>
          </p:nvSpPr>
          <p:spPr bwMode="auto">
            <a:xfrm>
              <a:off x="815" y="1561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3" name="Rectangle 59"/>
            <p:cNvSpPr>
              <a:spLocks noChangeArrowheads="1"/>
            </p:cNvSpPr>
            <p:nvPr/>
          </p:nvSpPr>
          <p:spPr bwMode="auto">
            <a:xfrm>
              <a:off x="1148" y="1468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4" name="Line 60"/>
            <p:cNvSpPr>
              <a:spLocks noChangeShapeType="1"/>
            </p:cNvSpPr>
            <p:nvPr/>
          </p:nvSpPr>
          <p:spPr bwMode="auto">
            <a:xfrm>
              <a:off x="1199" y="1405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5" name="Rectangle 61"/>
            <p:cNvSpPr>
              <a:spLocks noChangeArrowheads="1"/>
            </p:cNvSpPr>
            <p:nvPr/>
          </p:nvSpPr>
          <p:spPr bwMode="auto">
            <a:xfrm>
              <a:off x="1148" y="2197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6" name="Line 62"/>
            <p:cNvSpPr>
              <a:spLocks noChangeShapeType="1"/>
            </p:cNvSpPr>
            <p:nvPr/>
          </p:nvSpPr>
          <p:spPr bwMode="auto">
            <a:xfrm>
              <a:off x="1199" y="2134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7" name="Line 63"/>
            <p:cNvSpPr>
              <a:spLocks noChangeShapeType="1"/>
            </p:cNvSpPr>
            <p:nvPr/>
          </p:nvSpPr>
          <p:spPr bwMode="auto">
            <a:xfrm flipV="1">
              <a:off x="866" y="1465"/>
              <a:ext cx="270" cy="117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8" name="Line 64"/>
            <p:cNvSpPr>
              <a:spLocks noChangeShapeType="1"/>
            </p:cNvSpPr>
            <p:nvPr/>
          </p:nvSpPr>
          <p:spPr bwMode="auto">
            <a:xfrm flipH="1">
              <a:off x="1232" y="1975"/>
              <a:ext cx="162" cy="198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59" name="Line 65"/>
            <p:cNvSpPr>
              <a:spLocks noChangeShapeType="1"/>
            </p:cNvSpPr>
            <p:nvPr/>
          </p:nvSpPr>
          <p:spPr bwMode="auto">
            <a:xfrm>
              <a:off x="851" y="1702"/>
              <a:ext cx="72" cy="24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60" name="Line 66"/>
            <p:cNvSpPr>
              <a:spLocks noChangeShapeType="1"/>
            </p:cNvSpPr>
            <p:nvPr/>
          </p:nvSpPr>
          <p:spPr bwMode="auto">
            <a:xfrm flipH="1">
              <a:off x="1427" y="1594"/>
              <a:ext cx="36" cy="32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61" name="Line 67"/>
            <p:cNvSpPr>
              <a:spLocks noChangeShapeType="1"/>
            </p:cNvSpPr>
            <p:nvPr/>
          </p:nvSpPr>
          <p:spPr bwMode="auto">
            <a:xfrm>
              <a:off x="1253" y="1411"/>
              <a:ext cx="216" cy="14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62" name="Line 68"/>
            <p:cNvSpPr>
              <a:spLocks noChangeShapeType="1"/>
            </p:cNvSpPr>
            <p:nvPr/>
          </p:nvSpPr>
          <p:spPr bwMode="auto">
            <a:xfrm>
              <a:off x="998" y="1948"/>
              <a:ext cx="216" cy="14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63" name="Line 69"/>
            <p:cNvSpPr>
              <a:spLocks noChangeShapeType="1"/>
            </p:cNvSpPr>
            <p:nvPr/>
          </p:nvSpPr>
          <p:spPr bwMode="auto">
            <a:xfrm flipH="1">
              <a:off x="1022" y="1504"/>
              <a:ext cx="144" cy="42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64" name="Line 70"/>
            <p:cNvSpPr>
              <a:spLocks noChangeShapeType="1"/>
            </p:cNvSpPr>
            <p:nvPr/>
          </p:nvSpPr>
          <p:spPr bwMode="auto">
            <a:xfrm flipH="1">
              <a:off x="1046" y="1582"/>
              <a:ext cx="378" cy="396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365" name="Line 71"/>
            <p:cNvSpPr>
              <a:spLocks noChangeShapeType="1"/>
            </p:cNvSpPr>
            <p:nvPr/>
          </p:nvSpPr>
          <p:spPr bwMode="auto">
            <a:xfrm flipH="1" flipV="1">
              <a:off x="899" y="1660"/>
              <a:ext cx="459" cy="252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47133" name="Line 45"/>
          <p:cNvSpPr>
            <a:spLocks noChangeShapeType="1"/>
          </p:cNvSpPr>
          <p:nvPr/>
        </p:nvSpPr>
        <p:spPr bwMode="auto">
          <a:xfrm>
            <a:off x="5543550" y="3429000"/>
            <a:ext cx="488950" cy="6778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22525" y="3200400"/>
            <a:ext cx="13112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47135" name="Picture 68" descr="http://ds.informatik.rwth-aachen.de/teaching/ws0607/labsn/brid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447800"/>
            <a:ext cx="2209800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6" name="Line 44"/>
          <p:cNvSpPr>
            <a:spLocks noChangeShapeType="1"/>
          </p:cNvSpPr>
          <p:nvPr/>
        </p:nvSpPr>
        <p:spPr bwMode="auto">
          <a:xfrm>
            <a:off x="7345363" y="4437063"/>
            <a:ext cx="366712" cy="2079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28600"/>
            <a:ext cx="8162925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Energy-Constrained Radios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87525"/>
            <a:ext cx="8591550" cy="50704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Transmit energy minimized by sending </a:t>
            </a:r>
            <a:r>
              <a:rPr lang="en-US" sz="2800" dirty="0" smtClean="0"/>
              <a:t>bits </a:t>
            </a:r>
            <a:r>
              <a:rPr lang="en-US" sz="2800" dirty="0"/>
              <a:t>slowly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Leads to increased circuit energy </a:t>
            </a:r>
            <a:r>
              <a:rPr lang="en-US" sz="2400" dirty="0" smtClean="0"/>
              <a:t>consumption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2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Short-range networks must consider both transmit and processing/circuit energy.</a:t>
            </a:r>
          </a:p>
          <a:p>
            <a:pPr lvl="1"/>
            <a:r>
              <a:rPr lang="en-US" sz="2400" dirty="0"/>
              <a:t>Sophisticated encoding/decoding not always energy-efficient.</a:t>
            </a:r>
          </a:p>
          <a:p>
            <a:pPr lvl="1"/>
            <a:r>
              <a:rPr lang="en-US" sz="2400" dirty="0"/>
              <a:t>MIMO techniques not necessarily energy-efficient </a:t>
            </a:r>
          </a:p>
          <a:p>
            <a:pPr lvl="1"/>
            <a:r>
              <a:rPr lang="en-US" sz="2400" dirty="0"/>
              <a:t>Long transmission times not necessarily optimal</a:t>
            </a:r>
          </a:p>
          <a:p>
            <a:pPr lvl="1"/>
            <a:r>
              <a:rPr lang="en-US" sz="2400" dirty="0" err="1"/>
              <a:t>Multihop</a:t>
            </a:r>
            <a:r>
              <a:rPr lang="en-US" sz="2400" dirty="0"/>
              <a:t> routing not necessarily optimal</a:t>
            </a:r>
          </a:p>
          <a:p>
            <a:pPr lvl="1"/>
            <a:r>
              <a:rPr lang="en-US" sz="2400" dirty="0" smtClean="0"/>
              <a:t>Sub-Nyquist sampling can decrease energy and is sometimes optimal!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3401" y="838200"/>
            <a:ext cx="8229600" cy="1143000"/>
          </a:xfrm>
        </p:spPr>
        <p:txBody>
          <a:bodyPr>
            <a:noAutofit/>
          </a:bodyPr>
          <a:lstStyle/>
          <a:p>
            <a:r>
              <a:rPr lang="fr-CH" sz="3600" b="1" dirty="0" err="1" smtClean="0"/>
              <a:t>Where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should</a:t>
            </a:r>
            <a:r>
              <a:rPr lang="fr-CH" sz="3600" b="1" dirty="0" smtClean="0"/>
              <a:t> </a:t>
            </a:r>
            <a:r>
              <a:rPr lang="fr-CH" sz="3600" b="1" dirty="0" err="1"/>
              <a:t>e</a:t>
            </a:r>
            <a:r>
              <a:rPr lang="fr-CH" sz="3600" b="1" dirty="0" err="1" smtClean="0"/>
              <a:t>nergy</a:t>
            </a:r>
            <a:r>
              <a:rPr lang="fr-CH" sz="3600" b="1" dirty="0" smtClean="0"/>
              <a:t> come </a:t>
            </a:r>
            <a:r>
              <a:rPr lang="fr-CH" sz="3600" b="1" dirty="0" err="1"/>
              <a:t>f</a:t>
            </a:r>
            <a:r>
              <a:rPr lang="fr-CH" sz="3600" b="1" dirty="0" err="1" smtClean="0"/>
              <a:t>rom</a:t>
            </a:r>
            <a:r>
              <a:rPr lang="fr-CH" sz="3600" b="1" dirty="0" smtClean="0"/>
              <a:t>? </a:t>
            </a:r>
            <a:r>
              <a:rPr lang="fr-CH" sz="4000" dirty="0" smtClean="0"/>
              <a:t/>
            </a:r>
            <a:br>
              <a:rPr lang="fr-CH" sz="4000" dirty="0" smtClean="0"/>
            </a:br>
            <a:endParaRPr lang="fr-CH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90" y="1767385"/>
            <a:ext cx="8168185" cy="50906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Batteries and </a:t>
            </a:r>
            <a:r>
              <a:rPr lang="fr-CH" dirty="0" err="1" smtClean="0">
                <a:latin typeface="+mj-lt"/>
              </a:rPr>
              <a:t>traditional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charging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mechanisms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>
                <a:latin typeface="+mj-lt"/>
              </a:rPr>
              <a:t>Well-understood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devices</a:t>
            </a:r>
            <a:r>
              <a:rPr lang="fr-CH" dirty="0" smtClean="0">
                <a:latin typeface="+mj-lt"/>
              </a:rPr>
              <a:t> and </a:t>
            </a:r>
            <a:r>
              <a:rPr lang="fr-CH" dirty="0" err="1" smtClean="0">
                <a:latin typeface="+mj-lt"/>
              </a:rPr>
              <a:t>systems</a:t>
            </a:r>
            <a:endParaRPr lang="fr-CH" dirty="0" smtClean="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CH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Wireless-power </a:t>
            </a:r>
            <a:r>
              <a:rPr lang="fr-CH" dirty="0" err="1" smtClean="0">
                <a:latin typeface="+mj-lt"/>
              </a:rPr>
              <a:t>transfer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>
                <a:latin typeface="+mj-lt"/>
              </a:rPr>
              <a:t>Poorly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understood</a:t>
            </a:r>
            <a:r>
              <a:rPr lang="fr-CH" dirty="0" smtClean="0">
                <a:latin typeface="+mj-lt"/>
              </a:rPr>
              <a:t>, </a:t>
            </a:r>
            <a:r>
              <a:rPr lang="fr-CH" dirty="0" err="1" smtClean="0">
                <a:latin typeface="+mj-lt"/>
              </a:rPr>
              <a:t>especially</a:t>
            </a:r>
            <a:r>
              <a:rPr lang="fr-CH" dirty="0" smtClean="0">
                <a:latin typeface="+mj-lt"/>
              </a:rPr>
              <a:t> at large distances and </a:t>
            </a:r>
            <a:r>
              <a:rPr lang="fr-CH" dirty="0" err="1" smtClean="0">
                <a:latin typeface="+mj-lt"/>
              </a:rPr>
              <a:t>with</a:t>
            </a:r>
            <a:r>
              <a:rPr lang="fr-CH" dirty="0" smtClean="0">
                <a:latin typeface="+mj-lt"/>
              </a:rPr>
              <a:t> high </a:t>
            </a:r>
            <a:r>
              <a:rPr lang="fr-CH" dirty="0" err="1" smtClean="0">
                <a:latin typeface="+mj-lt"/>
              </a:rPr>
              <a:t>efficiency</a:t>
            </a:r>
            <a:endParaRPr lang="fr-CH" dirty="0" smtClean="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CH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Communication </a:t>
            </a:r>
            <a:r>
              <a:rPr lang="fr-CH" dirty="0" err="1" smtClean="0">
                <a:latin typeface="+mj-lt"/>
              </a:rPr>
              <a:t>with</a:t>
            </a:r>
            <a:r>
              <a:rPr lang="fr-CH" dirty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Harvesting</a:t>
            </a:r>
            <a:r>
              <a:rPr lang="fr-CH" dirty="0" smtClean="0">
                <a:latin typeface="+mj-lt"/>
              </a:rPr>
              <a:t> Radios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Intermittent and </a:t>
            </a:r>
            <a:r>
              <a:rPr lang="fr-CH" dirty="0" err="1" smtClean="0">
                <a:latin typeface="+mj-lt"/>
              </a:rPr>
              <a:t>random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arrivals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Communication </a:t>
            </a:r>
            <a:r>
              <a:rPr lang="fr-CH" dirty="0" err="1" smtClean="0">
                <a:latin typeface="+mj-lt"/>
              </a:rPr>
              <a:t>becomes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energy-dependent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Can combine information and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transmission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New </a:t>
            </a:r>
            <a:r>
              <a:rPr lang="fr-CH" dirty="0" err="1" smtClean="0">
                <a:latin typeface="+mj-lt"/>
              </a:rPr>
              <a:t>principles</a:t>
            </a:r>
            <a:r>
              <a:rPr lang="fr-CH" dirty="0" smtClean="0">
                <a:latin typeface="+mj-lt"/>
              </a:rPr>
              <a:t> for radio and network design </a:t>
            </a:r>
            <a:r>
              <a:rPr lang="fr-CH" dirty="0" err="1" smtClean="0">
                <a:latin typeface="+mj-lt"/>
              </a:rPr>
              <a:t>needed</a:t>
            </a:r>
            <a:r>
              <a:rPr lang="fr-CH" dirty="0" smtClean="0">
                <a:latin typeface="+mj-lt"/>
              </a:rPr>
              <a:t>.</a:t>
            </a:r>
            <a:endParaRPr lang="fr-CH" dirty="0">
              <a:latin typeface="+mj-lt"/>
            </a:endParaRPr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19" y="510245"/>
            <a:ext cx="1606170" cy="89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98463" y="644525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Distributed Control over Wireless 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0" y="4886325"/>
            <a:ext cx="8307388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Interdisciplinary design approach</a:t>
            </a:r>
          </a:p>
          <a:p>
            <a:pPr marL="1143000" marR="0" lvl="2" indent="-228600" algn="l" defTabSz="914400" rtl="0" eaLnBrk="0" fontAlgn="base" latinLnBrk="0" hangingPunct="0">
              <a:lnSpc>
                <a:spcPct val="6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Control requires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fast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accurate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reliable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 feedback.</a:t>
            </a:r>
          </a:p>
          <a:p>
            <a:pPr marL="1143000" marR="0" lvl="2" indent="-228600" algn="l" defTabSz="914400" rtl="0" eaLnBrk="0" fontAlgn="base" latinLnBrk="0" hangingPunct="0">
              <a:lnSpc>
                <a:spcPct val="6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Wireless networks introduce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delay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loss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marL="1143000" marR="0" lvl="2" indent="-228600" algn="l" defTabSz="914400" rtl="0" eaLnBrk="0" fontAlgn="base" latinLnBrk="0" hangingPunct="0">
              <a:lnSpc>
                <a:spcPct val="6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Need reliable networks and  robust controllers </a:t>
            </a:r>
          </a:p>
          <a:p>
            <a:pPr marL="1143000" marR="0" lvl="2" indent="-228600" algn="l" defTabSz="914400" rtl="0" eaLnBrk="0" fontAlgn="base" latinLnBrk="0" hangingPunct="0">
              <a:lnSpc>
                <a:spcPct val="6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ＭＳ Ｐゴシック" pitchFamily="34" charset="-128"/>
              </a:rPr>
              <a:t>Mostly open problems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Garamond"/>
              <a:ea typeface="ＭＳ Ｐゴシック" pitchFamily="34" charset="-128"/>
              <a:cs typeface="ＭＳ Ｐゴシック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910016"/>
              </a:buClr>
              <a:buSzPct val="100000"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AFD00"/>
              </a:solidFill>
              <a:effectLst/>
              <a:uLnTx/>
              <a:uFillTx/>
              <a:latin typeface="Garamond"/>
              <a:ea typeface="ＭＳ Ｐゴシック" pitchFamily="34" charset="-128"/>
              <a:cs typeface="ＭＳ Ｐゴシック" pitchFamily="34" charset="-128"/>
            </a:endParaRP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2743200" y="1689100"/>
          <a:ext cx="3538538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Clip" r:id="rId3" imgW="2826720" imgH="3497040" progId="">
                  <p:embed/>
                </p:oleObj>
              </mc:Choice>
              <mc:Fallback>
                <p:oleObj name="Clip" r:id="rId3" imgW="2826720" imgH="3497040" progId="">
                  <p:embed/>
                  <p:pic>
                    <p:nvPicPr>
                      <p:cNvPr id="40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689100"/>
                        <a:ext cx="3538538" cy="204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2" name="Line 6"/>
          <p:cNvSpPr>
            <a:spLocks noChangeShapeType="1"/>
          </p:cNvSpPr>
          <p:nvPr/>
        </p:nvSpPr>
        <p:spPr bwMode="auto">
          <a:xfrm flipV="1">
            <a:off x="1479550" y="4733925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113" name="Group 7"/>
          <p:cNvGrpSpPr>
            <a:grpSpLocks/>
          </p:cNvGrpSpPr>
          <p:nvPr/>
        </p:nvGrpSpPr>
        <p:grpSpPr bwMode="auto">
          <a:xfrm>
            <a:off x="1671638" y="4227513"/>
            <a:ext cx="4329112" cy="387350"/>
            <a:chOff x="656" y="3195"/>
            <a:chExt cx="3330" cy="382"/>
          </a:xfrm>
        </p:grpSpPr>
        <p:grpSp>
          <p:nvGrpSpPr>
            <p:cNvPr id="4156" name="Group 8"/>
            <p:cNvGrpSpPr>
              <a:grpSpLocks/>
            </p:cNvGrpSpPr>
            <p:nvPr/>
          </p:nvGrpSpPr>
          <p:grpSpPr bwMode="auto">
            <a:xfrm>
              <a:off x="656" y="3380"/>
              <a:ext cx="3330" cy="197"/>
              <a:chOff x="656" y="3380"/>
              <a:chExt cx="3330" cy="197"/>
            </a:xfrm>
          </p:grpSpPr>
          <p:graphicFrame>
            <p:nvGraphicFramePr>
              <p:cNvPr id="4106" name="Object 9"/>
              <p:cNvGraphicFramePr>
                <a:graphicFrameLocks noChangeAspect="1"/>
              </p:cNvGraphicFramePr>
              <p:nvPr/>
            </p:nvGraphicFramePr>
            <p:xfrm>
              <a:off x="656" y="3380"/>
              <a:ext cx="756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51" name="Clip" r:id="rId5" imgW="6544800" imgH="1706400" progId="">
                      <p:embed/>
                    </p:oleObj>
                  </mc:Choice>
                  <mc:Fallback>
                    <p:oleObj name="Clip" r:id="rId5" imgW="6544800" imgH="1706400" progId="">
                      <p:embed/>
                      <p:pic>
                        <p:nvPicPr>
                          <p:cNvPr id="4106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" y="3380"/>
                            <a:ext cx="756" cy="1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7" name="Object 10"/>
              <p:cNvGraphicFramePr>
                <a:graphicFrameLocks noChangeAspect="1"/>
              </p:cNvGraphicFramePr>
              <p:nvPr/>
            </p:nvGraphicFramePr>
            <p:xfrm>
              <a:off x="2356" y="3380"/>
              <a:ext cx="756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52" name="Clip" r:id="rId7" imgW="6544800" imgH="1706400" progId="">
                      <p:embed/>
                    </p:oleObj>
                  </mc:Choice>
                  <mc:Fallback>
                    <p:oleObj name="Clip" r:id="rId7" imgW="6544800" imgH="1706400" progId="">
                      <p:embed/>
                      <p:pic>
                        <p:nvPicPr>
                          <p:cNvPr id="4107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6" y="3380"/>
                            <a:ext cx="756" cy="1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8" name="Object 11"/>
              <p:cNvGraphicFramePr>
                <a:graphicFrameLocks noChangeAspect="1"/>
              </p:cNvGraphicFramePr>
              <p:nvPr/>
            </p:nvGraphicFramePr>
            <p:xfrm>
              <a:off x="1500" y="3380"/>
              <a:ext cx="756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53" name="Clip" r:id="rId8" imgW="6544800" imgH="1706400" progId="">
                      <p:embed/>
                    </p:oleObj>
                  </mc:Choice>
                  <mc:Fallback>
                    <p:oleObj name="Clip" r:id="rId8" imgW="6544800" imgH="1706400" progId="">
                      <p:embed/>
                      <p:pic>
                        <p:nvPicPr>
                          <p:cNvPr id="4108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0" y="3380"/>
                            <a:ext cx="756" cy="1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9" name="Object 12"/>
              <p:cNvGraphicFramePr>
                <a:graphicFrameLocks noChangeAspect="1"/>
              </p:cNvGraphicFramePr>
              <p:nvPr/>
            </p:nvGraphicFramePr>
            <p:xfrm>
              <a:off x="3230" y="3380"/>
              <a:ext cx="756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54" name="Clip" r:id="rId9" imgW="6544800" imgH="1706400" progId="">
                      <p:embed/>
                    </p:oleObj>
                  </mc:Choice>
                  <mc:Fallback>
                    <p:oleObj name="Clip" r:id="rId9" imgW="6544800" imgH="1706400" progId="">
                      <p:embed/>
                      <p:pic>
                        <p:nvPicPr>
                          <p:cNvPr id="410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0" y="3380"/>
                            <a:ext cx="756" cy="1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57" name="Group 13"/>
            <p:cNvGrpSpPr>
              <a:grpSpLocks/>
            </p:cNvGrpSpPr>
            <p:nvPr/>
          </p:nvGrpSpPr>
          <p:grpSpPr bwMode="auto">
            <a:xfrm>
              <a:off x="896" y="3195"/>
              <a:ext cx="122" cy="166"/>
              <a:chOff x="1344" y="1856"/>
              <a:chExt cx="122" cy="166"/>
            </a:xfrm>
          </p:grpSpPr>
          <p:sp>
            <p:nvSpPr>
              <p:cNvPr id="4167" name="Line 14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68" name="AutoShape 15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58" name="Group 16"/>
            <p:cNvGrpSpPr>
              <a:grpSpLocks/>
            </p:cNvGrpSpPr>
            <p:nvPr/>
          </p:nvGrpSpPr>
          <p:grpSpPr bwMode="auto">
            <a:xfrm>
              <a:off x="3514" y="3195"/>
              <a:ext cx="122" cy="166"/>
              <a:chOff x="1344" y="1856"/>
              <a:chExt cx="122" cy="166"/>
            </a:xfrm>
          </p:grpSpPr>
          <p:sp>
            <p:nvSpPr>
              <p:cNvPr id="4165" name="Line 17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66" name="AutoShape 18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59" name="Group 19"/>
            <p:cNvGrpSpPr>
              <a:grpSpLocks/>
            </p:cNvGrpSpPr>
            <p:nvPr/>
          </p:nvGrpSpPr>
          <p:grpSpPr bwMode="auto">
            <a:xfrm>
              <a:off x="2600" y="3195"/>
              <a:ext cx="122" cy="166"/>
              <a:chOff x="1344" y="1856"/>
              <a:chExt cx="122" cy="166"/>
            </a:xfrm>
          </p:grpSpPr>
          <p:sp>
            <p:nvSpPr>
              <p:cNvPr id="4163" name="Line 20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64" name="AutoShape 21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60" name="Group 22"/>
            <p:cNvGrpSpPr>
              <a:grpSpLocks/>
            </p:cNvGrpSpPr>
            <p:nvPr/>
          </p:nvGrpSpPr>
          <p:grpSpPr bwMode="auto">
            <a:xfrm>
              <a:off x="1740" y="3195"/>
              <a:ext cx="122" cy="166"/>
              <a:chOff x="1344" y="1856"/>
              <a:chExt cx="122" cy="166"/>
            </a:xfrm>
          </p:grpSpPr>
          <p:sp>
            <p:nvSpPr>
              <p:cNvPr id="4161" name="Line 23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62" name="AutoShape 24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14" name="Line 25"/>
          <p:cNvSpPr>
            <a:spLocks noChangeShapeType="1"/>
          </p:cNvSpPr>
          <p:nvPr/>
        </p:nvSpPr>
        <p:spPr bwMode="auto">
          <a:xfrm flipV="1">
            <a:off x="1400175" y="3624263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4099" name="Object 26"/>
          <p:cNvGraphicFramePr>
            <a:graphicFrameLocks noChangeAspect="1"/>
          </p:cNvGraphicFramePr>
          <p:nvPr/>
        </p:nvGraphicFramePr>
        <p:xfrm>
          <a:off x="5942013" y="3867150"/>
          <a:ext cx="98425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Clip" r:id="rId10" imgW="6544800" imgH="1706400" progId="">
                  <p:embed/>
                </p:oleObj>
              </mc:Choice>
              <mc:Fallback>
                <p:oleObj name="Clip" r:id="rId10" imgW="6544800" imgH="1706400" progId="">
                  <p:embed/>
                  <p:pic>
                    <p:nvPicPr>
                      <p:cNvPr id="409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3" y="3867150"/>
                        <a:ext cx="98425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7"/>
          <p:cNvGraphicFramePr>
            <a:graphicFrameLocks noChangeAspect="1"/>
          </p:cNvGraphicFramePr>
          <p:nvPr/>
        </p:nvGraphicFramePr>
        <p:xfrm>
          <a:off x="4829175" y="3867150"/>
          <a:ext cx="98425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Clip" r:id="rId11" imgW="6544800" imgH="1706400" progId="">
                  <p:embed/>
                </p:oleObj>
              </mc:Choice>
              <mc:Fallback>
                <p:oleObj name="Clip" r:id="rId11" imgW="6544800" imgH="1706400" progId="">
                  <p:embed/>
                  <p:pic>
                    <p:nvPicPr>
                      <p:cNvPr id="410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3867150"/>
                        <a:ext cx="98425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15" name="Group 28"/>
          <p:cNvGrpSpPr>
            <a:grpSpLocks/>
          </p:cNvGrpSpPr>
          <p:nvPr/>
        </p:nvGrpSpPr>
        <p:grpSpPr bwMode="auto">
          <a:xfrm>
            <a:off x="6259513" y="3679825"/>
            <a:ext cx="160337" cy="168275"/>
            <a:chOff x="1344" y="1856"/>
            <a:chExt cx="122" cy="166"/>
          </a:xfrm>
        </p:grpSpPr>
        <p:sp>
          <p:nvSpPr>
            <p:cNvPr id="4154" name="Line 29"/>
            <p:cNvSpPr>
              <a:spLocks noChangeShapeType="1"/>
            </p:cNvSpPr>
            <p:nvPr/>
          </p:nvSpPr>
          <p:spPr bwMode="auto">
            <a:xfrm flipV="1">
              <a:off x="1400" y="1878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55" name="AutoShape 30"/>
            <p:cNvSpPr>
              <a:spLocks noChangeArrowheads="1"/>
            </p:cNvSpPr>
            <p:nvPr/>
          </p:nvSpPr>
          <p:spPr bwMode="auto">
            <a:xfrm flipV="1">
              <a:off x="1344" y="1856"/>
              <a:ext cx="122" cy="111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116" name="Group 31"/>
          <p:cNvGrpSpPr>
            <a:grpSpLocks/>
          </p:cNvGrpSpPr>
          <p:nvPr/>
        </p:nvGrpSpPr>
        <p:grpSpPr bwMode="auto">
          <a:xfrm>
            <a:off x="5141913" y="3679825"/>
            <a:ext cx="160337" cy="168275"/>
            <a:chOff x="1344" y="1856"/>
            <a:chExt cx="122" cy="166"/>
          </a:xfrm>
        </p:grpSpPr>
        <p:sp>
          <p:nvSpPr>
            <p:cNvPr id="4152" name="Line 32"/>
            <p:cNvSpPr>
              <a:spLocks noChangeShapeType="1"/>
            </p:cNvSpPr>
            <p:nvPr/>
          </p:nvSpPr>
          <p:spPr bwMode="auto">
            <a:xfrm flipV="1">
              <a:off x="1400" y="1878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53" name="AutoShape 33"/>
            <p:cNvSpPr>
              <a:spLocks noChangeArrowheads="1"/>
            </p:cNvSpPr>
            <p:nvPr/>
          </p:nvSpPr>
          <p:spPr bwMode="auto">
            <a:xfrm flipV="1">
              <a:off x="1344" y="1856"/>
              <a:ext cx="122" cy="111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117" name="Group 34"/>
          <p:cNvGrpSpPr>
            <a:grpSpLocks/>
          </p:cNvGrpSpPr>
          <p:nvPr/>
        </p:nvGrpSpPr>
        <p:grpSpPr bwMode="auto">
          <a:xfrm>
            <a:off x="1485900" y="3679825"/>
            <a:ext cx="2081213" cy="387350"/>
            <a:chOff x="1966" y="2585"/>
            <a:chExt cx="1373" cy="308"/>
          </a:xfrm>
        </p:grpSpPr>
        <p:graphicFrame>
          <p:nvGraphicFramePr>
            <p:cNvPr id="4104" name="Object 35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7" name="Clip" r:id="rId12" imgW="6544800" imgH="1706400" progId="">
                    <p:embed/>
                  </p:oleObj>
                </mc:Choice>
                <mc:Fallback>
                  <p:oleObj name="Clip" r:id="rId12" imgW="6544800" imgH="1706400" progId="">
                    <p:embed/>
                    <p:pic>
                      <p:nvPicPr>
                        <p:cNvPr id="4104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2734"/>
                          <a:ext cx="648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36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8" name="Clip" r:id="rId13" imgW="6544800" imgH="1706400" progId="">
                    <p:embed/>
                  </p:oleObj>
                </mc:Choice>
                <mc:Fallback>
                  <p:oleObj name="Clip" r:id="rId13" imgW="6544800" imgH="1706400" progId="">
                    <p:embed/>
                    <p:pic>
                      <p:nvPicPr>
                        <p:cNvPr id="4105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2734"/>
                          <a:ext cx="649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8" name="Line 37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49" name="AutoShape 38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50" name="Line 39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51" name="AutoShape 40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118" name="Line 41"/>
          <p:cNvSpPr>
            <a:spLocks noChangeShapeType="1"/>
          </p:cNvSpPr>
          <p:nvPr/>
        </p:nvSpPr>
        <p:spPr bwMode="auto">
          <a:xfrm flipV="1">
            <a:off x="1455738" y="4183063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9" name="Line 52"/>
          <p:cNvSpPr>
            <a:spLocks noChangeShapeType="1"/>
          </p:cNvSpPr>
          <p:nvPr/>
        </p:nvSpPr>
        <p:spPr bwMode="auto">
          <a:xfrm flipV="1">
            <a:off x="3019425" y="2200275"/>
            <a:ext cx="1066800" cy="14097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0" name="Line 53"/>
          <p:cNvSpPr>
            <a:spLocks noChangeShapeType="1"/>
          </p:cNvSpPr>
          <p:nvPr/>
        </p:nvSpPr>
        <p:spPr bwMode="auto">
          <a:xfrm>
            <a:off x="2081213" y="3700463"/>
            <a:ext cx="742950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1" name="Line 54"/>
          <p:cNvSpPr>
            <a:spLocks noChangeShapeType="1"/>
          </p:cNvSpPr>
          <p:nvPr/>
        </p:nvSpPr>
        <p:spPr bwMode="auto">
          <a:xfrm>
            <a:off x="5407025" y="3706813"/>
            <a:ext cx="746125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2" name="Line 55"/>
          <p:cNvSpPr>
            <a:spLocks noChangeShapeType="1"/>
          </p:cNvSpPr>
          <p:nvPr/>
        </p:nvSpPr>
        <p:spPr bwMode="auto">
          <a:xfrm>
            <a:off x="4492625" y="4297363"/>
            <a:ext cx="744538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3" name="Line 56"/>
          <p:cNvSpPr>
            <a:spLocks noChangeShapeType="1"/>
          </p:cNvSpPr>
          <p:nvPr/>
        </p:nvSpPr>
        <p:spPr bwMode="auto">
          <a:xfrm>
            <a:off x="3341688" y="4292600"/>
            <a:ext cx="744537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4" name="Line 57"/>
          <p:cNvSpPr>
            <a:spLocks noChangeShapeType="1"/>
          </p:cNvSpPr>
          <p:nvPr/>
        </p:nvSpPr>
        <p:spPr bwMode="auto">
          <a:xfrm>
            <a:off x="2192338" y="4287838"/>
            <a:ext cx="742950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5" name="Line 58"/>
          <p:cNvSpPr>
            <a:spLocks noChangeShapeType="1"/>
          </p:cNvSpPr>
          <p:nvPr/>
        </p:nvSpPr>
        <p:spPr bwMode="auto">
          <a:xfrm flipH="1" flipV="1">
            <a:off x="4291013" y="2424113"/>
            <a:ext cx="1055687" cy="1770062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6" name="Line 59"/>
          <p:cNvSpPr>
            <a:spLocks noChangeShapeType="1"/>
          </p:cNvSpPr>
          <p:nvPr/>
        </p:nvSpPr>
        <p:spPr bwMode="auto">
          <a:xfrm flipH="1" flipV="1">
            <a:off x="4424363" y="2200275"/>
            <a:ext cx="1885950" cy="137477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7" name="Line 60"/>
          <p:cNvSpPr>
            <a:spLocks noChangeShapeType="1"/>
          </p:cNvSpPr>
          <p:nvPr/>
        </p:nvSpPr>
        <p:spPr bwMode="auto">
          <a:xfrm flipV="1">
            <a:off x="5627688" y="3836988"/>
            <a:ext cx="561975" cy="377825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28" name="Line 61"/>
          <p:cNvSpPr>
            <a:spLocks noChangeShapeType="1"/>
          </p:cNvSpPr>
          <p:nvPr/>
        </p:nvSpPr>
        <p:spPr bwMode="auto">
          <a:xfrm flipH="1" flipV="1">
            <a:off x="3170238" y="3694113"/>
            <a:ext cx="2176462" cy="5461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9379" name="Text Box 62"/>
          <p:cNvSpPr txBox="1">
            <a:spLocks noChangeArrowheads="1"/>
          </p:cNvSpPr>
          <p:nvPr/>
        </p:nvSpPr>
        <p:spPr bwMode="auto">
          <a:xfrm>
            <a:off x="6299200" y="1630363"/>
            <a:ext cx="2743200" cy="1570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Automated Vehicles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  - Cars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  - Airplanes/UAVs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itchFamily="34" charset="-128"/>
                <a:cs typeface="+mn-cs"/>
              </a:rPr>
              <a:t>  - Insect flyers</a:t>
            </a:r>
          </a:p>
        </p:txBody>
      </p:sp>
      <p:graphicFrame>
        <p:nvGraphicFramePr>
          <p:cNvPr id="4101" name="Object 2"/>
          <p:cNvGraphicFramePr>
            <a:graphicFrameLocks noChangeAspect="1"/>
          </p:cNvGraphicFramePr>
          <p:nvPr/>
        </p:nvGraphicFramePr>
        <p:xfrm>
          <a:off x="1528763" y="1716088"/>
          <a:ext cx="57626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Clip" r:id="rId14" imgW="5317920" imgH="3085560" progId="">
                  <p:embed/>
                </p:oleObj>
              </mc:Choice>
              <mc:Fallback>
                <p:oleObj name="Clip" r:id="rId14" imgW="5317920" imgH="3085560" progId="">
                  <p:embed/>
                  <p:pic>
                    <p:nvPicPr>
                      <p:cNvPr id="410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716088"/>
                        <a:ext cx="576262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3"/>
          <p:cNvGraphicFramePr>
            <a:graphicFrameLocks noChangeAspect="1"/>
          </p:cNvGraphicFramePr>
          <p:nvPr/>
        </p:nvGraphicFramePr>
        <p:xfrm>
          <a:off x="228600" y="1857375"/>
          <a:ext cx="5762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Clip" r:id="rId16" imgW="5317920" imgH="3085560" progId="">
                  <p:embed/>
                </p:oleObj>
              </mc:Choice>
              <mc:Fallback>
                <p:oleObj name="Clip" r:id="rId16" imgW="5317920" imgH="3085560" progId="">
                  <p:embed/>
                  <p:pic>
                    <p:nvPicPr>
                      <p:cNvPr id="410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57375"/>
                        <a:ext cx="576263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4"/>
          <p:cNvGraphicFramePr>
            <a:graphicFrameLocks noChangeAspect="1"/>
          </p:cNvGraphicFramePr>
          <p:nvPr/>
        </p:nvGraphicFramePr>
        <p:xfrm>
          <a:off x="2794000" y="1635125"/>
          <a:ext cx="5762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Clip" r:id="rId17" imgW="5317920" imgH="3085560" progId="">
                  <p:embed/>
                </p:oleObj>
              </mc:Choice>
              <mc:Fallback>
                <p:oleObj name="Clip" r:id="rId17" imgW="5317920" imgH="3085560" progId="">
                  <p:embed/>
                  <p:pic>
                    <p:nvPicPr>
                      <p:cNvPr id="41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1635125"/>
                        <a:ext cx="576263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30" name="Group 91"/>
          <p:cNvGrpSpPr>
            <a:grpSpLocks/>
          </p:cNvGrpSpPr>
          <p:nvPr/>
        </p:nvGrpSpPr>
        <p:grpSpPr bwMode="auto">
          <a:xfrm>
            <a:off x="1816100" y="1779588"/>
            <a:ext cx="60325" cy="171450"/>
            <a:chOff x="1498" y="1236"/>
            <a:chExt cx="80" cy="158"/>
          </a:xfrm>
        </p:grpSpPr>
        <p:sp>
          <p:nvSpPr>
            <p:cNvPr id="4146" name="Rectangle 92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47" name="Line 93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131" name="Group 94"/>
          <p:cNvGrpSpPr>
            <a:grpSpLocks/>
          </p:cNvGrpSpPr>
          <p:nvPr/>
        </p:nvGrpSpPr>
        <p:grpSpPr bwMode="auto">
          <a:xfrm>
            <a:off x="523875" y="1930400"/>
            <a:ext cx="61913" cy="171450"/>
            <a:chOff x="1498" y="1236"/>
            <a:chExt cx="80" cy="158"/>
          </a:xfrm>
        </p:grpSpPr>
        <p:sp>
          <p:nvSpPr>
            <p:cNvPr id="4144" name="Rectangle 95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45" name="Line 96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132" name="Group 97"/>
          <p:cNvGrpSpPr>
            <a:grpSpLocks/>
          </p:cNvGrpSpPr>
          <p:nvPr/>
        </p:nvGrpSpPr>
        <p:grpSpPr bwMode="auto">
          <a:xfrm>
            <a:off x="3098800" y="1724025"/>
            <a:ext cx="60325" cy="171450"/>
            <a:chOff x="1498" y="1236"/>
            <a:chExt cx="80" cy="158"/>
          </a:xfrm>
        </p:grpSpPr>
        <p:sp>
          <p:nvSpPr>
            <p:cNvPr id="4142" name="Rectangle 98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43" name="Line 99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133" name="Line 100"/>
          <p:cNvSpPr>
            <a:spLocks noChangeShapeType="1"/>
          </p:cNvSpPr>
          <p:nvPr/>
        </p:nvSpPr>
        <p:spPr bwMode="auto">
          <a:xfrm flipH="1">
            <a:off x="700088" y="1895475"/>
            <a:ext cx="954087" cy="49213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34" name="Line 101"/>
          <p:cNvSpPr>
            <a:spLocks noChangeShapeType="1"/>
          </p:cNvSpPr>
          <p:nvPr/>
        </p:nvSpPr>
        <p:spPr bwMode="auto">
          <a:xfrm flipV="1">
            <a:off x="2051050" y="1779588"/>
            <a:ext cx="1039813" cy="7778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135" name="Group 100"/>
          <p:cNvGrpSpPr>
            <a:grpSpLocks/>
          </p:cNvGrpSpPr>
          <p:nvPr/>
        </p:nvGrpSpPr>
        <p:grpSpPr bwMode="auto">
          <a:xfrm>
            <a:off x="4198938" y="2087563"/>
            <a:ext cx="169862" cy="336550"/>
            <a:chOff x="7922863" y="4159962"/>
            <a:chExt cx="169723" cy="337269"/>
          </a:xfrm>
        </p:grpSpPr>
        <p:sp>
          <p:nvSpPr>
            <p:cNvPr id="4138" name="Rectangle 48"/>
            <p:cNvSpPr>
              <a:spLocks noChangeArrowheads="1"/>
            </p:cNvSpPr>
            <p:nvPr/>
          </p:nvSpPr>
          <p:spPr bwMode="auto">
            <a:xfrm>
              <a:off x="7922863" y="4341294"/>
              <a:ext cx="169723" cy="155937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4139" name="Group 49"/>
            <p:cNvGrpSpPr>
              <a:grpSpLocks/>
            </p:cNvGrpSpPr>
            <p:nvPr/>
          </p:nvGrpSpPr>
          <p:grpSpPr bwMode="auto">
            <a:xfrm>
              <a:off x="7930508" y="4159962"/>
              <a:ext cx="162078" cy="191406"/>
              <a:chOff x="3284" y="2417"/>
              <a:chExt cx="106" cy="152"/>
            </a:xfrm>
          </p:grpSpPr>
          <p:sp>
            <p:nvSpPr>
              <p:cNvPr id="4140" name="Line 50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41" name="AutoShape 51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136" name="Picture 72" descr="http://tbn0.google.com/images?q=tbn:e8pI-fpA5kcuNM:http://www.craphound.com/images/il_fullxfull.17876279.jpg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12075" y="3152775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4078288" y="6329363"/>
            <a:ext cx="3462358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: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Many design challenges</a:t>
            </a:r>
          </a:p>
        </p:txBody>
      </p:sp>
    </p:spTree>
    <p:extLst>
      <p:ext uri="{BB962C8B-B14F-4D97-AF65-F5344CB8AC3E}">
        <p14:creationId xmlns:p14="http://schemas.microsoft.com/office/powerpoint/2010/main" val="21213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333385"/>
            <a:ext cx="8229600" cy="1143000"/>
          </a:xfrm>
        </p:spPr>
        <p:txBody>
          <a:bodyPr/>
          <a:lstStyle/>
          <a:p>
            <a:r>
              <a:rPr lang="en-US" dirty="0" smtClean="0"/>
              <a:t>Chemical Communications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278" y="4342223"/>
            <a:ext cx="8229600" cy="24395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 be developed for both macro (&gt;cm) and micro (&lt;mm) scale communications</a:t>
            </a:r>
          </a:p>
          <a:p>
            <a:r>
              <a:rPr lang="en-US" dirty="0" smtClean="0"/>
              <a:t>Greenfield area of research: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new modulation schemes, channel impairment mitigation, multiple </a:t>
            </a:r>
            <a:r>
              <a:rPr lang="en-US" dirty="0" err="1" smtClean="0"/>
              <a:t>acces</a:t>
            </a:r>
            <a:r>
              <a:rPr lang="en-US" dirty="0" smtClean="0"/>
              <a:t>, etc.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93" y="1703694"/>
            <a:ext cx="7273579" cy="25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07963" y="228600"/>
            <a:ext cx="8936037" cy="1143000"/>
          </a:xfrm>
        </p:spPr>
        <p:txBody>
          <a:bodyPr/>
          <a:lstStyle/>
          <a:p>
            <a:r>
              <a:rPr lang="en-US" sz="4000" smtClean="0"/>
              <a:t>Applications in Health, </a:t>
            </a:r>
            <a:br>
              <a:rPr lang="en-US" sz="4000" smtClean="0"/>
            </a:br>
            <a:r>
              <a:rPr lang="en-US" sz="4000" smtClean="0"/>
              <a:t>Biomedicine and Neuroscience</a:t>
            </a:r>
          </a:p>
        </p:txBody>
      </p:sp>
      <p:sp>
        <p:nvSpPr>
          <p:cNvPr id="49157" name="Rectangle 9"/>
          <p:cNvSpPr>
            <a:spLocks noChangeArrowheads="1"/>
          </p:cNvSpPr>
          <p:nvPr/>
        </p:nvSpPr>
        <p:spPr bwMode="auto">
          <a:xfrm>
            <a:off x="2115267" y="6400800"/>
            <a:ext cx="784225" cy="358775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48123" y="4298444"/>
            <a:ext cx="2856784" cy="2323018"/>
            <a:chOff x="4463794" y="4341307"/>
            <a:chExt cx="2856784" cy="2323018"/>
          </a:xfrm>
        </p:grpSpPr>
        <p:pic>
          <p:nvPicPr>
            <p:cNvPr id="49156" name="Picture 10" descr="http://pennhealth.com/health_info/body_guide/reftext/images/968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81513" y="4803775"/>
              <a:ext cx="2327275" cy="186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0" name="TextBox 12"/>
            <p:cNvSpPr txBox="1">
              <a:spLocks noChangeArrowheads="1"/>
            </p:cNvSpPr>
            <p:nvPr/>
          </p:nvSpPr>
          <p:spPr bwMode="auto">
            <a:xfrm>
              <a:off x="4463794" y="4341307"/>
              <a:ext cx="2856784" cy="294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Recovery </a:t>
              </a: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from Nerve Damage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456454" y="4787900"/>
            <a:ext cx="1066800" cy="1331912"/>
            <a:chOff x="5015539" y="4886687"/>
            <a:chExt cx="1067331" cy="1331233"/>
          </a:xfrm>
        </p:grpSpPr>
        <p:grpSp>
          <p:nvGrpSpPr>
            <p:cNvPr id="49165" name="Group 75"/>
            <p:cNvGrpSpPr>
              <a:grpSpLocks/>
            </p:cNvGrpSpPr>
            <p:nvPr/>
          </p:nvGrpSpPr>
          <p:grpSpPr bwMode="auto">
            <a:xfrm>
              <a:off x="5015539" y="4886687"/>
              <a:ext cx="153931" cy="265583"/>
              <a:chOff x="4431" y="3005"/>
              <a:chExt cx="99" cy="186"/>
            </a:xfrm>
          </p:grpSpPr>
          <p:sp>
            <p:nvSpPr>
              <p:cNvPr id="49170" name="Rectangle 76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171" name="Line 77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9166" name="Group 75"/>
            <p:cNvGrpSpPr>
              <a:grpSpLocks/>
            </p:cNvGrpSpPr>
            <p:nvPr/>
          </p:nvGrpSpPr>
          <p:grpSpPr bwMode="auto">
            <a:xfrm>
              <a:off x="5928939" y="5952337"/>
              <a:ext cx="153931" cy="265583"/>
              <a:chOff x="4431" y="3005"/>
              <a:chExt cx="99" cy="186"/>
            </a:xfrm>
          </p:grpSpPr>
          <p:sp>
            <p:nvSpPr>
              <p:cNvPr id="49168" name="Rectangle 76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169" name="Line 77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9167" name="Straight Arrow Connector 26"/>
            <p:cNvCxnSpPr>
              <a:cxnSpLocks noChangeShapeType="1"/>
            </p:cNvCxnSpPr>
            <p:nvPr/>
          </p:nvCxnSpPr>
          <p:spPr bwMode="auto">
            <a:xfrm rot="16200000" flipH="1">
              <a:off x="5059573" y="5082971"/>
              <a:ext cx="992942" cy="745794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 type="none" w="sm" len="sm"/>
              <a:tailEnd type="arrow" w="med" len="med"/>
            </a:ln>
          </p:spPr>
        </p:cxnSp>
      </p:grpSp>
      <p:grpSp>
        <p:nvGrpSpPr>
          <p:cNvPr id="24" name="Group 23"/>
          <p:cNvGrpSpPr/>
          <p:nvPr/>
        </p:nvGrpSpPr>
        <p:grpSpPr>
          <a:xfrm>
            <a:off x="4238625" y="1676400"/>
            <a:ext cx="4981575" cy="2819400"/>
            <a:chOff x="4238625" y="1676400"/>
            <a:chExt cx="4981575" cy="2819400"/>
          </a:xfrm>
        </p:grpSpPr>
        <p:sp>
          <p:nvSpPr>
            <p:cNvPr id="49158" name="TextBox 10"/>
            <p:cNvSpPr txBox="1">
              <a:spLocks noChangeArrowheads="1"/>
            </p:cNvSpPr>
            <p:nvPr/>
          </p:nvSpPr>
          <p:spPr bwMode="auto">
            <a:xfrm>
              <a:off x="6477000" y="1733706"/>
              <a:ext cx="2743200" cy="26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Neuroscience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Nerve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network (re)configuration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EEG/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ECoG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signal 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Signal processing/control for deep brain stimulation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SP/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Comm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applied to bioscience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pic>
          <p:nvPicPr>
            <p:cNvPr id="49164" name="Picture 2" descr="http://www.sciencedaily.com/images/2009/07/090714203442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38625" y="1676400"/>
              <a:ext cx="211455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381000" y="1752600"/>
            <a:ext cx="3313499" cy="2064136"/>
            <a:chOff x="381000" y="1752600"/>
            <a:chExt cx="3313499" cy="2064136"/>
          </a:xfrm>
        </p:grpSpPr>
        <p:pic>
          <p:nvPicPr>
            <p:cNvPr id="20" name="Picture 2" descr="http://www.sintef.no/upload/BAN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1752600"/>
              <a:ext cx="2263643" cy="2064136"/>
            </a:xfrm>
            <a:prstGeom prst="rect">
              <a:avLst/>
            </a:prstGeom>
            <a:noFill/>
          </p:spPr>
        </p:pic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>
              <a:off x="2590800" y="2362200"/>
              <a:ext cx="110369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Body-Area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Networks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0426" y="4683480"/>
            <a:ext cx="3427798" cy="2051334"/>
            <a:chOff x="5580426" y="4683480"/>
            <a:chExt cx="3427798" cy="2051334"/>
          </a:xfrm>
        </p:grpSpPr>
        <p:sp>
          <p:nvSpPr>
            <p:cNvPr id="33" name="TextBox 32"/>
            <p:cNvSpPr txBox="1"/>
            <p:nvPr/>
          </p:nvSpPr>
          <p:spPr>
            <a:xfrm>
              <a:off x="5580426" y="4683480"/>
              <a:ext cx="3427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ECoG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 Epileptic Seizure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Localization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7225" y="5052812"/>
              <a:ext cx="2113796" cy="168200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605239" y="4683480"/>
            <a:ext cx="1877986" cy="958603"/>
            <a:chOff x="3605239" y="4683480"/>
            <a:chExt cx="1877986" cy="9586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05088" y="4683480"/>
              <a:ext cx="1278137" cy="95860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605239" y="4988039"/>
              <a:ext cx="552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EEG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59812" y="5788163"/>
            <a:ext cx="2120614" cy="1022759"/>
            <a:chOff x="3459812" y="5788163"/>
            <a:chExt cx="2120614" cy="102275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7317" y="5788163"/>
              <a:ext cx="1383109" cy="102275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459812" y="6172628"/>
              <a:ext cx="6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ECoG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8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Course Information</a:t>
            </a:r>
            <a:br>
              <a:rPr lang="en-US" dirty="0" smtClean="0"/>
            </a:br>
            <a:r>
              <a:rPr lang="en-US" dirty="0" smtClean="0"/>
              <a:t>Nuts and Bolts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Prerequisites: EE279 or equivalent (Digital Communications)</a:t>
            </a:r>
          </a:p>
          <a:p>
            <a:pPr>
              <a:lnSpc>
                <a:spcPct val="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Textbook</a:t>
            </a:r>
            <a:r>
              <a:rPr lang="en-US" sz="2400" dirty="0" smtClean="0"/>
              <a:t>: </a:t>
            </a:r>
            <a:r>
              <a:rPr lang="en-US" sz="2400" i="1" dirty="0" smtClean="0"/>
              <a:t>Wireless Communications</a:t>
            </a:r>
            <a:r>
              <a:rPr lang="en-US" sz="2400" dirty="0" smtClean="0"/>
              <a:t> (by me), </a:t>
            </a:r>
            <a:r>
              <a:rPr lang="en-US" sz="2400" dirty="0" smtClean="0"/>
              <a:t>draft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Ed.</a:t>
            </a:r>
            <a:endParaRPr lang="en-US" sz="2400" dirty="0" smtClean="0"/>
          </a:p>
          <a:p>
            <a:pPr lvl="1">
              <a:lnSpc>
                <a:spcPct val="70000"/>
              </a:lnSpc>
            </a:pPr>
            <a:r>
              <a:rPr lang="en-US" sz="2000" dirty="0" smtClean="0"/>
              <a:t>Available as reader </a:t>
            </a:r>
            <a:r>
              <a:rPr lang="en-US" sz="2000" dirty="0" smtClean="0"/>
              <a:t>at </a:t>
            </a:r>
            <a:r>
              <a:rPr lang="en-US" sz="2000" dirty="0" smtClean="0"/>
              <a:t>bookstore or on website</a:t>
            </a:r>
            <a:endParaRPr lang="en-US" sz="2000" dirty="0" smtClean="0"/>
          </a:p>
          <a:p>
            <a:pPr lvl="1">
              <a:lnSpc>
                <a:spcPct val="70000"/>
              </a:lnSpc>
            </a:pPr>
            <a:r>
              <a:rPr lang="en-US" sz="2000" dirty="0" smtClean="0"/>
              <a:t>Raffle for $100 Amazon gift card for </a:t>
            </a:r>
            <a:r>
              <a:rPr lang="en-US" sz="2000" dirty="0" smtClean="0"/>
              <a:t>typos/mistakes/suggestions</a:t>
            </a:r>
            <a:endParaRPr lang="en-US" sz="20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Supplemental texts at Engineering Library.</a:t>
            </a:r>
          </a:p>
          <a:p>
            <a:pPr lvl="1">
              <a:lnSpc>
                <a:spcPct val="1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Class Homepage: www.stanford.edu/class/ee359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All </a:t>
            </a:r>
            <a:r>
              <a:rPr lang="en-US" sz="2000" dirty="0" smtClean="0">
                <a:solidFill>
                  <a:srgbClr val="FF0000"/>
                </a:solidFill>
              </a:rPr>
              <a:t>announcements</a:t>
            </a:r>
            <a:r>
              <a:rPr lang="en-US" sz="2000" dirty="0" smtClean="0"/>
              <a:t>, handouts, </a:t>
            </a:r>
            <a:r>
              <a:rPr lang="en-US" sz="2000" dirty="0" err="1" smtClean="0"/>
              <a:t>homeworks</a:t>
            </a:r>
            <a:r>
              <a:rPr lang="en-US" sz="2000" dirty="0" smtClean="0"/>
              <a:t>, etc. posted to website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“Lectures” link continuously updates topics, handouts, and reading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Calendar will show any changes to class/OH/discussion times</a:t>
            </a:r>
          </a:p>
          <a:p>
            <a:pPr lvl="1">
              <a:lnSpc>
                <a:spcPct val="15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Class Mailing List: </a:t>
            </a:r>
            <a:r>
              <a:rPr lang="en-US" sz="2400" dirty="0" smtClean="0"/>
              <a:t>ee359-win1920-students@lists </a:t>
            </a:r>
            <a:r>
              <a:rPr lang="en-US" sz="2400" dirty="0" smtClean="0"/>
              <a:t>(automatic for on-campus registered students).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Guest list </a:t>
            </a:r>
            <a:r>
              <a:rPr lang="en-US" sz="2000" dirty="0" smtClean="0"/>
              <a:t>ee359-win1920-guest@lists </a:t>
            </a:r>
            <a:r>
              <a:rPr lang="en-US" sz="2000" dirty="0" smtClean="0"/>
              <a:t>for SCPD and auditors: send </a:t>
            </a:r>
            <a:r>
              <a:rPr lang="en-US" sz="2000" dirty="0" smtClean="0"/>
              <a:t>Tom email </a:t>
            </a:r>
            <a:r>
              <a:rPr lang="en-US" sz="2000" dirty="0" smtClean="0"/>
              <a:t>to sign up.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Sending mail to </a:t>
            </a:r>
            <a:r>
              <a:rPr lang="en-US" sz="2000" dirty="0" smtClean="0">
                <a:hlinkClick r:id="rId2"/>
              </a:rPr>
              <a:t>ee359-win1920-staff@lists</a:t>
            </a:r>
            <a:r>
              <a:rPr lang="en-US" sz="2000" dirty="0" smtClean="0"/>
              <a:t> </a:t>
            </a:r>
            <a:r>
              <a:rPr lang="en-US" sz="2000" dirty="0" smtClean="0"/>
              <a:t>reaches me and </a:t>
            </a:r>
            <a:r>
              <a:rPr lang="en-US" sz="2000" dirty="0" smtClean="0"/>
              <a:t>Tom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lvl="1">
              <a:lnSpc>
                <a:spcPct val="20000"/>
              </a:lnSpc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Grading: Two Options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No Project (3 units): HW – 25%, 2 Exams – 35%, 40%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Project (4 units): HWs- 20%, Exams - 25%, 30%, Project - 25%</a:t>
            </a:r>
            <a:endParaRPr lang="en-US" sz="1600" dirty="0" smtClean="0"/>
          </a:p>
          <a:p>
            <a:pPr>
              <a:lnSpc>
                <a:spcPct val="40000"/>
              </a:lnSpc>
            </a:pPr>
            <a:endParaRPr lang="en-US" sz="2400" baseline="30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HWs: assigned Thu, due following Fri 4pm (starts </a:t>
            </a:r>
            <a:r>
              <a:rPr lang="en-US" sz="2400" dirty="0" smtClean="0"/>
              <a:t>next week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err="1" smtClean="0"/>
              <a:t>Homeworks</a:t>
            </a:r>
            <a:r>
              <a:rPr lang="en-US" sz="2000" dirty="0" smtClean="0"/>
              <a:t> lose 33% credit after 4pm Fri, lowest HW dropped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Up to 3 students can collaborate and turn in one HW </a:t>
            </a:r>
            <a:r>
              <a:rPr lang="en-US" sz="2000" dirty="0" err="1" smtClean="0"/>
              <a:t>writeup</a:t>
            </a:r>
            <a:endParaRPr lang="en-US" sz="20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Collaboration means </a:t>
            </a:r>
            <a:r>
              <a:rPr lang="en-US" sz="2000" dirty="0" smtClean="0">
                <a:solidFill>
                  <a:srgbClr val="CC0000"/>
                </a:solidFill>
              </a:rPr>
              <a:t>all</a:t>
            </a:r>
            <a:r>
              <a:rPr lang="en-US" sz="2000" dirty="0" smtClean="0"/>
              <a:t> collaborators work out </a:t>
            </a:r>
            <a:r>
              <a:rPr lang="en-US" sz="2000" dirty="0" smtClean="0">
                <a:solidFill>
                  <a:srgbClr val="CC0000"/>
                </a:solidFill>
              </a:rPr>
              <a:t>all</a:t>
            </a:r>
            <a:r>
              <a:rPr lang="en-US" sz="2000" dirty="0" smtClean="0"/>
              <a:t> problems </a:t>
            </a:r>
            <a:r>
              <a:rPr lang="en-US" sz="2000" dirty="0" smtClean="0">
                <a:solidFill>
                  <a:srgbClr val="CC0000"/>
                </a:solidFill>
              </a:rPr>
              <a:t>together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Unpermitted collaboration or aid (e.g. </a:t>
            </a:r>
            <a:r>
              <a:rPr lang="en-US" sz="2000" dirty="0" err="1" smtClean="0"/>
              <a:t>solns</a:t>
            </a:r>
            <a:r>
              <a:rPr lang="en-US" sz="2000" dirty="0" smtClean="0"/>
              <a:t> for the book or from prior years) is </a:t>
            </a:r>
            <a:r>
              <a:rPr lang="en-US" sz="2000" dirty="0" smtClean="0">
                <a:solidFill>
                  <a:srgbClr val="CC0000"/>
                </a:solidFill>
              </a:rPr>
              <a:t>an honor code violation</a:t>
            </a:r>
            <a:r>
              <a:rPr lang="en-US" sz="2000" dirty="0" smtClean="0"/>
              <a:t> and will be dealt with strictly.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Extra credit: up to 2 “design your own” HW problems; course </a:t>
            </a:r>
            <a:r>
              <a:rPr lang="en-US" sz="2000" dirty="0" err="1" smtClean="0"/>
              <a:t>eval</a:t>
            </a:r>
            <a:endParaRPr lang="en-US" sz="2000" dirty="0" smtClean="0"/>
          </a:p>
          <a:p>
            <a:pPr>
              <a:lnSpc>
                <a:spcPct val="20000"/>
              </a:lnSpc>
            </a:pPr>
            <a:endParaRPr lang="en-US" sz="2400" dirty="0" smtClean="0">
              <a:solidFill>
                <a:srgbClr val="CC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Exams: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Midterm week of </a:t>
            </a:r>
            <a:r>
              <a:rPr lang="en-US" sz="2000" dirty="0" smtClean="0"/>
              <a:t>2/17</a:t>
            </a:r>
            <a:r>
              <a:rPr lang="en-US" sz="2000" dirty="0" smtClean="0"/>
              <a:t> </a:t>
            </a:r>
            <a:r>
              <a:rPr lang="en-US" sz="2000" dirty="0" smtClean="0"/>
              <a:t>(It will be scheduled outside class time; the duration is 2 hours.) Final on </a:t>
            </a:r>
            <a:r>
              <a:rPr lang="en-US" sz="2000" dirty="0" smtClean="0"/>
              <a:t>3</a:t>
            </a:r>
            <a:r>
              <a:rPr lang="en-US" sz="2000" dirty="0" smtClean="0"/>
              <a:t>/17 </a:t>
            </a:r>
            <a:r>
              <a:rPr lang="en-US" sz="2000" dirty="0" smtClean="0"/>
              <a:t>from </a:t>
            </a:r>
            <a:r>
              <a:rPr lang="en-US" sz="2000" dirty="0" smtClean="0"/>
              <a:t>3:30-6:30pm (pizza after)</a:t>
            </a:r>
            <a:endParaRPr lang="en-US" sz="20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Exams </a:t>
            </a:r>
            <a:r>
              <a:rPr lang="en-US" sz="2000" dirty="0" smtClean="0">
                <a:solidFill>
                  <a:srgbClr val="CC0000"/>
                </a:solidFill>
              </a:rPr>
              <a:t>must</a:t>
            </a:r>
            <a:r>
              <a:rPr lang="en-US" sz="2000" dirty="0" smtClean="0"/>
              <a:t> be taken at scheduled time (with very few exceptions)</a:t>
            </a:r>
          </a:p>
        </p:txBody>
      </p:sp>
      <p:sp>
        <p:nvSpPr>
          <p:cNvPr id="9219" name="Rectangle 1027"/>
          <p:cNvSpPr>
            <a:spLocks noChangeArrowheads="1"/>
          </p:cNvSpPr>
          <p:nvPr/>
        </p:nvSpPr>
        <p:spPr bwMode="auto">
          <a:xfrm>
            <a:off x="4572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>
              <a:lnSpc>
                <a:spcPct val="80000"/>
              </a:lnSpc>
            </a:pPr>
            <a:r>
              <a:rPr lang="en-US" sz="4800" b="1">
                <a:solidFill>
                  <a:srgbClr val="0000CC"/>
                </a:solidFill>
                <a:latin typeface="Garamond" pitchFamily="18" charset="0"/>
              </a:rPr>
              <a:t>Course Information</a:t>
            </a:r>
            <a:br>
              <a:rPr lang="en-US" sz="4800" b="1">
                <a:solidFill>
                  <a:srgbClr val="0000CC"/>
                </a:solidFill>
                <a:latin typeface="Garamond" pitchFamily="18" charset="0"/>
              </a:rPr>
            </a:br>
            <a:r>
              <a:rPr lang="en-US" sz="4800" b="1">
                <a:solidFill>
                  <a:srgbClr val="0000CC"/>
                </a:solidFill>
                <a:latin typeface="Garamond" pitchFamily="18" charset="0"/>
              </a:rPr>
              <a:t>Policies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534400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smtClean="0"/>
              <a:t>The term project (for students electing to do a project) is a research project related to any topic in wireless </a:t>
            </a:r>
          </a:p>
          <a:p>
            <a:pPr lvl="3">
              <a:lnSpc>
                <a:spcPct val="50000"/>
              </a:lnSpc>
            </a:pPr>
            <a:endParaRPr lang="en-US" sz="12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Two people may collaborate if you convince me the sum of the parts is greater than each individually</a:t>
            </a:r>
          </a:p>
          <a:p>
            <a:pPr lvl="3">
              <a:lnSpc>
                <a:spcPct val="50000"/>
              </a:lnSpc>
            </a:pPr>
            <a:endParaRPr lang="en-US" sz="1200" dirty="0" smtClean="0"/>
          </a:p>
          <a:p>
            <a:r>
              <a:rPr lang="en-US" sz="2400" dirty="0" smtClean="0"/>
              <a:t>A 1 page proposal is due </a:t>
            </a:r>
            <a:r>
              <a:rPr lang="en-US" sz="2400" dirty="0" smtClean="0"/>
              <a:t>2/7</a:t>
            </a:r>
            <a:r>
              <a:rPr lang="en-US" sz="2400" dirty="0" smtClean="0"/>
              <a:t> </a:t>
            </a:r>
            <a:r>
              <a:rPr lang="en-US" sz="2400" dirty="0" smtClean="0"/>
              <a:t>at midnight.</a:t>
            </a:r>
          </a:p>
          <a:p>
            <a:pPr lvl="1"/>
            <a:r>
              <a:rPr lang="en-US" sz="2000" dirty="0" smtClean="0"/>
              <a:t>5-10 hours of work typical for proposal</a:t>
            </a:r>
          </a:p>
          <a:p>
            <a:pPr lvl="1"/>
            <a:r>
              <a:rPr lang="en-US" sz="2000" dirty="0" smtClean="0"/>
              <a:t>Must create project website and post proposal there (submit web link)</a:t>
            </a:r>
          </a:p>
          <a:p>
            <a:pPr lvl="1"/>
            <a:r>
              <a:rPr lang="en-US" sz="2000" dirty="0" smtClean="0"/>
              <a:t>Preliminary proposals can be submitted for early feedback</a:t>
            </a:r>
          </a:p>
          <a:p>
            <a:pPr lvl="2">
              <a:lnSpc>
                <a:spcPct val="5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The project is due by midnight on </a:t>
            </a:r>
            <a:r>
              <a:rPr lang="en-US" sz="2400" dirty="0" smtClean="0"/>
              <a:t>3/14</a:t>
            </a:r>
            <a:r>
              <a:rPr lang="en-US" sz="2400" dirty="0" smtClean="0"/>
              <a:t> </a:t>
            </a:r>
            <a:r>
              <a:rPr lang="en-US" sz="2400" dirty="0" smtClean="0"/>
              <a:t>(on website)</a:t>
            </a:r>
          </a:p>
          <a:p>
            <a:pPr lvl="1"/>
            <a:r>
              <a:rPr lang="en-US" sz="2000" dirty="0" smtClean="0"/>
              <a:t>20-40 hours of work after proposal is typical for a project</a:t>
            </a:r>
            <a:endParaRPr lang="en-US" sz="1600" dirty="0" smtClean="0"/>
          </a:p>
          <a:p>
            <a:r>
              <a:rPr lang="en-US" sz="2400" dirty="0" smtClean="0"/>
              <a:t>Suggested topics in project handout</a:t>
            </a:r>
          </a:p>
          <a:p>
            <a:pPr lvl="1"/>
            <a:r>
              <a:rPr lang="en-US" sz="2000" dirty="0" smtClean="0"/>
              <a:t>Anything related to wireless or application of wireless techniques ok. </a:t>
            </a:r>
          </a:p>
        </p:txBody>
      </p:sp>
      <p:sp>
        <p:nvSpPr>
          <p:cNvPr id="10243" name="Rectangle 1027"/>
          <p:cNvSpPr>
            <a:spLocks noChangeArrowheads="1"/>
          </p:cNvSpPr>
          <p:nvPr/>
        </p:nvSpPr>
        <p:spPr bwMode="auto">
          <a:xfrm>
            <a:off x="4572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>
              <a:lnSpc>
                <a:spcPct val="80000"/>
              </a:lnSpc>
            </a:pPr>
            <a:r>
              <a:rPr lang="en-US" sz="4800" b="1">
                <a:solidFill>
                  <a:srgbClr val="0000CC"/>
                </a:solidFill>
                <a:latin typeface="Garamond" pitchFamily="18" charset="0"/>
              </a:rPr>
              <a:t>Course Information</a:t>
            </a:r>
            <a:br>
              <a:rPr lang="en-US" sz="4800" b="1">
                <a:solidFill>
                  <a:srgbClr val="0000CC"/>
                </a:solidFill>
                <a:latin typeface="Garamond" pitchFamily="18" charset="0"/>
              </a:rPr>
            </a:br>
            <a:r>
              <a:rPr lang="en-US" sz="4800" b="1">
                <a:solidFill>
                  <a:srgbClr val="0000CC"/>
                </a:solidFill>
                <a:latin typeface="Garamond" pitchFamily="18" charset="0"/>
              </a:rPr>
              <a:t>Projects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Syllabus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458200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Overview of Wireless Communications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Path Loss, Shadowing, and Fading Models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Capacity of Wireless Channels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Digital Modulation and its Performance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Adaptive Modulation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Diversity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MIMO Systems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Multicarrier </a:t>
            </a:r>
            <a:r>
              <a:rPr lang="en-US" sz="2800" dirty="0" smtClean="0"/>
              <a:t>Systems: OFDM and other waveforms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Multiuser </a:t>
            </a:r>
            <a:r>
              <a:rPr lang="en-US" sz="2800" dirty="0" smtClean="0"/>
              <a:t>and Cellular Systems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7756" y="1866652"/>
            <a:ext cx="127088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078121"/>
              </p:ext>
            </p:extLst>
          </p:nvPr>
        </p:nvGraphicFramePr>
        <p:xfrm>
          <a:off x="914399" y="990604"/>
          <a:ext cx="7010402" cy="5638799"/>
        </p:xfrm>
        <a:graphic>
          <a:graphicData uri="http://schemas.openxmlformats.org/drawingml/2006/table">
            <a:tbl>
              <a:tblPr/>
              <a:tblGrid>
                <a:gridCol w="863954">
                  <a:extLst>
                    <a:ext uri="{9D8B030D-6E8A-4147-A177-3AD203B41FA5}">
                      <a16:colId xmlns:a16="http://schemas.microsoft.com/office/drawing/2014/main" val="2509404877"/>
                    </a:ext>
                  </a:extLst>
                </a:gridCol>
                <a:gridCol w="1029494">
                  <a:extLst>
                    <a:ext uri="{9D8B030D-6E8A-4147-A177-3AD203B41FA5}">
                      <a16:colId xmlns:a16="http://schemas.microsoft.com/office/drawing/2014/main" val="2626156219"/>
                    </a:ext>
                  </a:extLst>
                </a:gridCol>
                <a:gridCol w="3038943">
                  <a:extLst>
                    <a:ext uri="{9D8B030D-6E8A-4147-A177-3AD203B41FA5}">
                      <a16:colId xmlns:a16="http://schemas.microsoft.com/office/drawing/2014/main" val="3553623672"/>
                    </a:ext>
                  </a:extLst>
                </a:gridCol>
                <a:gridCol w="100583">
                  <a:extLst>
                    <a:ext uri="{9D8B030D-6E8A-4147-A177-3AD203B41FA5}">
                      <a16:colId xmlns:a16="http://schemas.microsoft.com/office/drawing/2014/main" val="420629829"/>
                    </a:ext>
                  </a:extLst>
                </a:gridCol>
                <a:gridCol w="1977428">
                  <a:extLst>
                    <a:ext uri="{9D8B030D-6E8A-4147-A177-3AD203B41FA5}">
                      <a16:colId xmlns:a16="http://schemas.microsoft.com/office/drawing/2014/main" val="552224425"/>
                    </a:ext>
                  </a:extLst>
                </a:gridCol>
              </a:tblGrid>
              <a:tr h="319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Lecture #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Date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Topic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Required Reading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029697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u="none" strike="noStrike" dirty="0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34233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u="none" strike="noStrike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u="none" strike="noStrike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Introduction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u="none" strike="noStrike" dirty="0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3999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1/7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Overview of Wireless Communications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1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75427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Wireless Channel Models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686762"/>
                  </a:ext>
                </a:extLst>
              </a:tr>
              <a:tr h="319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2-3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1/9, 1/14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Path Loss and Shadowing Models, Millimeter wave propagation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2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92740"/>
                  </a:ext>
                </a:extLst>
              </a:tr>
              <a:tr h="319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4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-5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1/17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,</a:t>
                      </a:r>
                      <a:r>
                        <a:rPr lang="en-US" sz="800" dirty="0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1/21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Statistical Fading Models, Narrowband Fading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Section 3.1-3.2.3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52244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1/23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Wideband Fading Models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Section 3.3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41118"/>
                  </a:ext>
                </a:extLst>
              </a:tr>
              <a:tr h="24310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Impact of Fading and ISI on Wireless Performance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456077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1/28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Capacity of Wireless Channels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4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63539"/>
                  </a:ext>
                </a:extLst>
              </a:tr>
              <a:tr h="319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8,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9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,10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1/30,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 2/5, 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2/6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Digital Modulation and its Performance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Lec</a:t>
                      </a:r>
                      <a:r>
                        <a:rPr lang="en-US" sz="800" u="non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 8: Chapter 5</a:t>
                      </a:r>
                      <a:endParaRPr lang="en-US" sz="800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Lec</a:t>
                      </a:r>
                      <a:r>
                        <a:rPr lang="en-US" sz="800" u="non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 9-10: Chapter 6</a:t>
                      </a:r>
                      <a:endParaRPr lang="en-US" sz="800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24698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Flat-Fading Countermeasures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31525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11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2/11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Diversity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7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909287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u="none" strike="noStrike" dirty="0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14662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MT</a:t>
                      </a:r>
                      <a:endParaRPr lang="en-US" sz="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Week of 2/17</a:t>
                      </a:r>
                      <a:endParaRPr lang="en-US" sz="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Midterm (outside class time)</a:t>
                      </a:r>
                      <a:endParaRPr lang="en-US" sz="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Chapters 2 to 7</a:t>
                      </a:r>
                      <a:endParaRPr lang="en-US" sz="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61829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u="none" strike="noStrike" dirty="0"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1487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12-13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2/13-2/18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Adaptive Modulation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9.1-9.3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323352"/>
                  </a:ext>
                </a:extLst>
              </a:tr>
              <a:tr h="2642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14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-15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2/21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-2/25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Multiple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Input/Output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 Systems (MIMO)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10, Appendix C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75633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ISI Countermeasures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51647"/>
                  </a:ext>
                </a:extLst>
              </a:tr>
              <a:tr h="319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16-17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2/27, 3/3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Multicarrier Systems, OFDM, and other multicarrier waveforms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Chapter 12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66305"/>
                  </a:ext>
                </a:extLst>
              </a:tr>
              <a:tr h="186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18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-19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3/4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-3/10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Multiuser and Cellular Systems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Topics in Chapters 13-15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21020"/>
                  </a:ext>
                </a:extLst>
              </a:tr>
              <a:tr h="186599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Course Summary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34346"/>
                  </a:ext>
                </a:extLst>
              </a:tr>
              <a:tr h="4790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20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3/12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Course summary/final review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(and optional advanced topics lecture over lunch)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MS Mincho"/>
                        </a:rPr>
                        <a:t> </a:t>
                      </a: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55731"/>
                  </a:ext>
                </a:extLst>
              </a:tr>
              <a:tr h="256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Final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3/17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3:30-6:30pm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u="sng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MS Mincho"/>
                          <a:cs typeface="Verdana" panose="020B0604030504040204" pitchFamily="34" charset="0"/>
                        </a:rPr>
                        <a:t>Pizza party to follow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48542" marR="485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9362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5022091" y="175073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48600" cy="647948"/>
          </a:xfrm>
        </p:spPr>
        <p:txBody>
          <a:bodyPr/>
          <a:lstStyle/>
          <a:p>
            <a:r>
              <a:rPr lang="en-US" dirty="0" smtClean="0"/>
              <a:t>Tentative Detailed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Red">
  <a:themeElements>
    <a:clrScheme name="">
      <a:dk1>
        <a:srgbClr val="474747"/>
      </a:dk1>
      <a:lt1>
        <a:srgbClr val="FFFFFF"/>
      </a:lt1>
      <a:dk2>
        <a:srgbClr val="772655"/>
      </a:dk2>
      <a:lt2>
        <a:srgbClr val="00DFCA"/>
      </a:lt2>
      <a:accent1>
        <a:srgbClr val="DC0081"/>
      </a:accent1>
      <a:accent2>
        <a:srgbClr val="FAFD00"/>
      </a:accent2>
      <a:accent3>
        <a:srgbClr val="BDACB4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D989B8"/>
      </a:folHlink>
    </a:clrScheme>
    <a:fontScheme name="BlueRed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ueRe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Re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C:\MSOffice\Templates\BlueRed.pot</Template>
  <TotalTime>55468</TotalTime>
  <Words>3145</Words>
  <Application>Microsoft Office PowerPoint</Application>
  <PresentationFormat>On-screen Show (4:3)</PresentationFormat>
  <Paragraphs>634</Paragraphs>
  <Slides>48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0" baseType="lpstr">
      <vt:lpstr>MS PGothic</vt:lpstr>
      <vt:lpstr>Aharoni</vt:lpstr>
      <vt:lpstr>Algerian</vt:lpstr>
      <vt:lpstr>Arial</vt:lpstr>
      <vt:lpstr>Arial Black</vt:lpstr>
      <vt:lpstr>Calibri</vt:lpstr>
      <vt:lpstr>Century Gothic</vt:lpstr>
      <vt:lpstr>Constantia</vt:lpstr>
      <vt:lpstr>Franklin Gothic Medium Cond</vt:lpstr>
      <vt:lpstr>Garamond</vt:lpstr>
      <vt:lpstr>MS Mincho</vt:lpstr>
      <vt:lpstr>Symbol</vt:lpstr>
      <vt:lpstr>Tahoma</vt:lpstr>
      <vt:lpstr>Times New Roman</vt:lpstr>
      <vt:lpstr>Verdana</vt:lpstr>
      <vt:lpstr>Wingdings</vt:lpstr>
      <vt:lpstr>Wingdings 2</vt:lpstr>
      <vt:lpstr>WP Greek Helve</vt:lpstr>
      <vt:lpstr>ZapfDingbats</vt:lpstr>
      <vt:lpstr>ヒラギノ角ゴ Pro W3</vt:lpstr>
      <vt:lpstr>BlueRed</vt:lpstr>
      <vt:lpstr>Clip</vt:lpstr>
      <vt:lpstr>PowerPoint Presentation</vt:lpstr>
      <vt:lpstr>About me</vt:lpstr>
      <vt:lpstr>Outline</vt:lpstr>
      <vt:lpstr>Course Information*  People</vt:lpstr>
      <vt:lpstr>Course Information Nuts and Bolts</vt:lpstr>
      <vt:lpstr>PowerPoint Presentation</vt:lpstr>
      <vt:lpstr>PowerPoint Presentation</vt:lpstr>
      <vt:lpstr>Course Syllabus</vt:lpstr>
      <vt:lpstr>Tentative Detailed Syllabus</vt:lpstr>
      <vt:lpstr>Class Rescheduling</vt:lpstr>
      <vt:lpstr>Wireless History</vt:lpstr>
      <vt:lpstr>Future Wireless Networks</vt:lpstr>
      <vt:lpstr>Challenges</vt:lpstr>
      <vt:lpstr>Software-Defined (SD) Radio: </vt:lpstr>
      <vt:lpstr>“Sorry America, your airwaves are full*”</vt:lpstr>
      <vt:lpstr>On the Horizon,  the Internet of Things</vt:lpstr>
      <vt:lpstr>PowerPoint Presentation</vt:lpstr>
      <vt:lpstr>PowerPoint Presentation</vt:lpstr>
      <vt:lpstr>What would Shannon say?</vt:lpstr>
      <vt:lpstr>Current/Next-Gen  Wireless Systems</vt:lpstr>
      <vt:lpstr>Spectral Reuse</vt:lpstr>
      <vt:lpstr>Cellular Systems: Reuse channels to maximize capacity</vt:lpstr>
      <vt:lpstr>4G/LTE Cellular </vt:lpstr>
      <vt:lpstr>5G Upgrades from 4G</vt:lpstr>
      <vt:lpstr>Future Cellular Phones</vt:lpstr>
      <vt:lpstr>Wifi Networks Multimedia Everywhere, Without Wires</vt:lpstr>
      <vt:lpstr>Wireless LAN Standards</vt:lpstr>
      <vt:lpstr>Why does WiFi performance suck?</vt:lpstr>
      <vt:lpstr>Self-Organizing Networks for WiFi </vt:lpstr>
      <vt:lpstr>Satellite Systems</vt:lpstr>
      <vt:lpstr>Bluetooth</vt:lpstr>
      <vt:lpstr>IEEE 802.15.4/ZigBee Radios</vt:lpstr>
      <vt:lpstr>Spectrum Regulation</vt:lpstr>
      <vt:lpstr>Standards</vt:lpstr>
      <vt:lpstr>Emerging Systems</vt:lpstr>
      <vt:lpstr>Main Points</vt:lpstr>
      <vt:lpstr>Backup Slides:  Emerging Systems</vt:lpstr>
      <vt:lpstr>Rethinking “Cells” in Cellular</vt:lpstr>
      <vt:lpstr>mmWave Massive MIMO</vt:lpstr>
      <vt:lpstr>Software-Defined Network Architectures</vt:lpstr>
      <vt:lpstr>Ad-Hoc Networks</vt:lpstr>
      <vt:lpstr>Cognitive Radios</vt:lpstr>
      <vt:lpstr>PowerPoint Presentation</vt:lpstr>
      <vt:lpstr>Energy-Constrained Radios</vt:lpstr>
      <vt:lpstr>Where should energy come from?  </vt:lpstr>
      <vt:lpstr>PowerPoint Presentation</vt:lpstr>
      <vt:lpstr>Chemical Communications</vt:lpstr>
      <vt:lpstr>Applications in Health,  Biomedicine and Neuroscience</vt:lpstr>
    </vt:vector>
  </TitlesOfParts>
  <Company>Cal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Communications Research Overview</dc:title>
  <dc:creator>Andrea Goldsmith</dc:creator>
  <cp:lastModifiedBy>andreag</cp:lastModifiedBy>
  <cp:revision>186</cp:revision>
  <cp:lastPrinted>2000-03-17T02:49:38Z</cp:lastPrinted>
  <dcterms:created xsi:type="dcterms:W3CDTF">1999-01-27T20:08:30Z</dcterms:created>
  <dcterms:modified xsi:type="dcterms:W3CDTF">2020-01-07T20:20:01Z</dcterms:modified>
</cp:coreProperties>
</file>